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4"/>
  </p:notesMasterIdLst>
  <p:sldIdLst>
    <p:sldId id="515" r:id="rId2"/>
    <p:sldId id="258" r:id="rId3"/>
    <p:sldId id="516" r:id="rId4"/>
    <p:sldId id="343" r:id="rId5"/>
    <p:sldId id="341" r:id="rId6"/>
    <p:sldId id="340" r:id="rId7"/>
    <p:sldId id="372" r:id="rId8"/>
    <p:sldId id="342" r:id="rId9"/>
    <p:sldId id="565" r:id="rId10"/>
    <p:sldId id="507" r:id="rId11"/>
    <p:sldId id="567" r:id="rId12"/>
    <p:sldId id="334" r:id="rId13"/>
    <p:sldId id="344" r:id="rId14"/>
    <p:sldId id="358" r:id="rId15"/>
    <p:sldId id="518" r:id="rId16"/>
    <p:sldId id="511" r:id="rId17"/>
    <p:sldId id="508" r:id="rId18"/>
    <p:sldId id="519" r:id="rId19"/>
    <p:sldId id="509" r:id="rId20"/>
    <p:sldId id="540" r:id="rId21"/>
    <p:sldId id="510" r:id="rId22"/>
    <p:sldId id="333" r:id="rId23"/>
    <p:sldId id="350" r:id="rId24"/>
    <p:sldId id="349" r:id="rId25"/>
    <p:sldId id="417" r:id="rId26"/>
    <p:sldId id="418" r:id="rId27"/>
    <p:sldId id="427" r:id="rId28"/>
    <p:sldId id="419" r:id="rId29"/>
    <p:sldId id="425" r:id="rId30"/>
    <p:sldId id="424" r:id="rId31"/>
    <p:sldId id="433" r:id="rId32"/>
    <p:sldId id="426" r:id="rId33"/>
    <p:sldId id="521" r:id="rId34"/>
    <p:sldId id="421" r:id="rId35"/>
    <p:sldId id="422" r:id="rId36"/>
    <p:sldId id="423" r:id="rId37"/>
    <p:sldId id="586" r:id="rId38"/>
    <p:sldId id="434" r:id="rId39"/>
    <p:sldId id="569" r:id="rId40"/>
    <p:sldId id="579" r:id="rId41"/>
    <p:sldId id="570" r:id="rId42"/>
    <p:sldId id="572" r:id="rId43"/>
    <p:sldId id="573" r:id="rId44"/>
    <p:sldId id="353" r:id="rId45"/>
    <p:sldId id="352" r:id="rId46"/>
    <p:sldId id="575" r:id="rId47"/>
    <p:sldId id="577" r:id="rId48"/>
    <p:sldId id="576" r:id="rId49"/>
    <p:sldId id="583" r:id="rId50"/>
    <p:sldId id="581" r:id="rId51"/>
    <p:sldId id="578" r:id="rId52"/>
    <p:sldId id="580" r:id="rId53"/>
    <p:sldId id="520" r:id="rId54"/>
    <p:sldId id="357" r:id="rId55"/>
    <p:sldId id="354" r:id="rId56"/>
    <p:sldId id="356" r:id="rId57"/>
    <p:sldId id="512" r:id="rId58"/>
    <p:sldId id="563" r:id="rId59"/>
    <p:sldId id="541" r:id="rId60"/>
    <p:sldId id="549" r:id="rId61"/>
    <p:sldId id="355" r:id="rId62"/>
    <p:sldId id="262" r:id="rId63"/>
    <p:sldId id="264" r:id="rId64"/>
    <p:sldId id="269" r:id="rId65"/>
    <p:sldId id="373" r:id="rId66"/>
    <p:sldId id="374" r:id="rId67"/>
    <p:sldId id="315" r:id="rId68"/>
    <p:sldId id="375" r:id="rId69"/>
    <p:sldId id="413" r:id="rId70"/>
    <p:sldId id="316" r:id="rId71"/>
    <p:sldId id="280" r:id="rId72"/>
    <p:sldId id="285" r:id="rId73"/>
    <p:sldId id="274" r:id="rId74"/>
    <p:sldId id="585" r:id="rId75"/>
    <p:sldId id="584" r:id="rId76"/>
    <p:sldId id="276" r:id="rId77"/>
    <p:sldId id="275" r:id="rId78"/>
    <p:sldId id="282" r:id="rId79"/>
    <p:sldId id="277" r:id="rId80"/>
    <p:sldId id="278" r:id="rId81"/>
    <p:sldId id="283" r:id="rId82"/>
    <p:sldId id="281" r:id="rId83"/>
    <p:sldId id="542" r:id="rId84"/>
    <p:sldId id="550" r:id="rId85"/>
    <p:sldId id="361" r:id="rId86"/>
    <p:sldId id="378" r:id="rId87"/>
    <p:sldId id="380" r:id="rId88"/>
    <p:sldId id="379" r:id="rId89"/>
    <p:sldId id="552" r:id="rId90"/>
    <p:sldId id="383" r:id="rId91"/>
    <p:sldId id="362" r:id="rId92"/>
    <p:sldId id="513" r:id="rId93"/>
    <p:sldId id="370" r:id="rId94"/>
    <p:sldId id="392" r:id="rId95"/>
    <p:sldId id="514" r:id="rId96"/>
    <p:sldId id="363" r:id="rId97"/>
    <p:sldId id="364" r:id="rId98"/>
    <p:sldId id="366" r:id="rId99"/>
    <p:sldId id="377" r:id="rId100"/>
    <p:sldId id="553" r:id="rId101"/>
    <p:sldId id="554" r:id="rId102"/>
    <p:sldId id="555" r:id="rId103"/>
    <p:sldId id="367" r:id="rId104"/>
    <p:sldId id="382" r:id="rId105"/>
    <p:sldId id="381" r:id="rId106"/>
    <p:sldId id="369" r:id="rId107"/>
    <p:sldId id="368" r:id="rId108"/>
    <p:sldId id="401" r:id="rId109"/>
    <p:sldId id="532" r:id="rId110"/>
    <p:sldId id="564" r:id="rId111"/>
    <p:sldId id="535" r:id="rId112"/>
    <p:sldId id="544" r:id="rId113"/>
    <p:sldId id="551" r:id="rId114"/>
    <p:sldId id="391" r:id="rId115"/>
    <p:sldId id="384" r:id="rId116"/>
    <p:sldId id="386" r:id="rId117"/>
    <p:sldId id="399" r:id="rId118"/>
    <p:sldId id="400" r:id="rId119"/>
    <p:sldId id="385" r:id="rId120"/>
    <p:sldId id="398" r:id="rId121"/>
    <p:sldId id="387" r:id="rId122"/>
    <p:sldId id="388" r:id="rId123"/>
    <p:sldId id="389" r:id="rId124"/>
    <p:sldId id="390" r:id="rId125"/>
    <p:sldId id="393" r:id="rId126"/>
    <p:sldId id="394" r:id="rId127"/>
    <p:sldId id="395" r:id="rId128"/>
    <p:sldId id="376" r:id="rId129"/>
    <p:sldId id="405" r:id="rId130"/>
    <p:sldId id="410" r:id="rId131"/>
    <p:sldId id="527" r:id="rId132"/>
    <p:sldId id="524" r:id="rId133"/>
    <p:sldId id="525" r:id="rId134"/>
    <p:sldId id="528" r:id="rId135"/>
    <p:sldId id="523" r:id="rId136"/>
    <p:sldId id="522" r:id="rId137"/>
    <p:sldId id="402" r:id="rId138"/>
    <p:sldId id="529" r:id="rId139"/>
    <p:sldId id="412" r:id="rId140"/>
    <p:sldId id="526" r:id="rId141"/>
    <p:sldId id="314" r:id="rId142"/>
    <p:sldId id="407" r:id="rId143"/>
    <p:sldId id="406" r:id="rId144"/>
    <p:sldId id="409" r:id="rId145"/>
    <p:sldId id="408" r:id="rId146"/>
    <p:sldId id="496" r:id="rId147"/>
    <p:sldId id="432" r:id="rId148"/>
    <p:sldId id="499" r:id="rId149"/>
    <p:sldId id="428" r:id="rId150"/>
    <p:sldId id="429" r:id="rId151"/>
    <p:sldId id="500" r:id="rId152"/>
    <p:sldId id="430" r:id="rId153"/>
    <p:sldId id="501" r:id="rId154"/>
    <p:sldId id="502" r:id="rId155"/>
    <p:sldId id="560" r:id="rId156"/>
    <p:sldId id="557" r:id="rId157"/>
    <p:sldId id="558" r:id="rId158"/>
    <p:sldId id="562" r:id="rId159"/>
    <p:sldId id="559" r:id="rId160"/>
    <p:sldId id="504" r:id="rId161"/>
    <p:sldId id="505" r:id="rId162"/>
    <p:sldId id="506" r:id="rId163"/>
    <p:sldId id="545" r:id="rId164"/>
    <p:sldId id="256" r:id="rId165"/>
    <p:sldId id="442" r:id="rId166"/>
    <p:sldId id="437" r:id="rId167"/>
    <p:sldId id="448" r:id="rId168"/>
    <p:sldId id="497" r:id="rId169"/>
    <p:sldId id="438" r:id="rId170"/>
    <p:sldId id="439" r:id="rId171"/>
    <p:sldId id="441" r:id="rId172"/>
    <p:sldId id="287" r:id="rId173"/>
    <p:sldId id="435" r:id="rId174"/>
    <p:sldId id="288" r:id="rId175"/>
    <p:sldId id="436" r:id="rId176"/>
    <p:sldId id="290" r:id="rId177"/>
    <p:sldId id="449" r:id="rId178"/>
    <p:sldId id="445" r:id="rId179"/>
    <p:sldId id="446" r:id="rId180"/>
    <p:sldId id="447" r:id="rId181"/>
    <p:sldId id="291" r:id="rId182"/>
    <p:sldId id="443" r:id="rId183"/>
    <p:sldId id="444" r:id="rId184"/>
    <p:sldId id="450" r:id="rId185"/>
    <p:sldId id="309" r:id="rId186"/>
    <p:sldId id="303" r:id="rId187"/>
    <p:sldId id="304" r:id="rId188"/>
    <p:sldId id="305" r:id="rId189"/>
    <p:sldId id="306" r:id="rId190"/>
    <p:sldId id="308" r:id="rId191"/>
    <p:sldId id="451" r:id="rId192"/>
    <p:sldId id="458" r:id="rId193"/>
    <p:sldId id="459" r:id="rId194"/>
    <p:sldId id="452" r:id="rId195"/>
    <p:sldId id="498" r:id="rId196"/>
    <p:sldId id="453" r:id="rId197"/>
    <p:sldId id="454" r:id="rId198"/>
    <p:sldId id="470" r:id="rId199"/>
    <p:sldId id="461" r:id="rId200"/>
    <p:sldId id="462" r:id="rId201"/>
    <p:sldId id="456" r:id="rId202"/>
    <p:sldId id="457" r:id="rId203"/>
    <p:sldId id="467" r:id="rId204"/>
    <p:sldId id="468" r:id="rId205"/>
    <p:sldId id="466" r:id="rId206"/>
    <p:sldId id="465" r:id="rId207"/>
    <p:sldId id="472" r:id="rId208"/>
    <p:sldId id="474" r:id="rId209"/>
    <p:sldId id="473" r:id="rId210"/>
    <p:sldId id="471" r:id="rId211"/>
    <p:sldId id="469" r:id="rId212"/>
    <p:sldId id="486" r:id="rId213"/>
    <p:sldId id="296" r:id="rId214"/>
    <p:sldId id="587" r:id="rId215"/>
    <p:sldId id="588" r:id="rId216"/>
    <p:sldId id="530" r:id="rId217"/>
    <p:sldId id="479" r:id="rId218"/>
    <p:sldId id="561" r:id="rId219"/>
    <p:sldId id="480" r:id="rId220"/>
    <p:sldId id="546" r:id="rId221"/>
    <p:sldId id="490" r:id="rId222"/>
    <p:sldId id="297" r:id="rId223"/>
    <p:sldId id="475" r:id="rId224"/>
    <p:sldId id="476" r:id="rId225"/>
    <p:sldId id="477" r:id="rId226"/>
    <p:sldId id="492" r:id="rId227"/>
    <p:sldId id="491" r:id="rId228"/>
    <p:sldId id="493" r:id="rId229"/>
    <p:sldId id="495" r:id="rId230"/>
    <p:sldId id="548" r:id="rId231"/>
    <p:sldId id="494" r:id="rId232"/>
    <p:sldId id="517" r:id="rId2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8000"/>
    <a:srgbClr val="000099"/>
    <a:srgbClr val="663300"/>
    <a:srgbClr val="808000"/>
    <a:srgbClr val="003300"/>
    <a:srgbClr val="7777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viewProps" Target="view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6669350-1227-4D0A-B097-BBEAAE861C0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9859D-BF20-4815-9698-11DC2618D00B}" type="slidenum">
              <a:rPr lang="en-US"/>
              <a:pPr/>
              <a:t>65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9859D-BF20-4815-9698-11DC2618D00B}" type="slidenum">
              <a:rPr lang="en-US"/>
              <a:pPr/>
              <a:t>66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9350-1227-4D0A-B097-BBEAAE861C0C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6A2BF-760B-4D5F-ADDB-066C2D95B8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51090-494F-4FCF-A39F-9BB6DFDE2D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E0D8E-F36D-4495-856A-815831A42E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CDF96D-8F7A-43E9-8E04-8E17E6A5B6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A36E48-0112-47F0-B731-D5B0DF8C30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9A1C3-28E9-49AD-9848-948A859C8D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BC4EC-B891-46F2-85EF-100A1A8167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9E4FD5-6D6F-4E1F-94E3-4F09D8F712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389C2-DB18-4B64-84DB-9F7E065452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30BAE6-2BCB-4845-8222-BE1655BF3A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EF912-D777-4208-B492-A824B70CF3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DBC4D-1BFD-48D2-A17B-EA81EBB001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95C08-B391-4709-92BB-C158563820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F60B3B3-54E1-4D9A-96EE-F2A73973151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153400" cy="2438400"/>
          </a:xfrm>
        </p:spPr>
        <p:txBody>
          <a:bodyPr/>
          <a:lstStyle/>
          <a:p>
            <a:pPr lvl="0" algn="ctr">
              <a:buNone/>
              <a:defRPr/>
            </a:pPr>
            <a:r>
              <a:rPr lang="en-US" dirty="0" smtClean="0"/>
              <a:t>Lecturer:</a:t>
            </a:r>
          </a:p>
          <a:p>
            <a:pPr lvl="0" algn="ctr">
              <a:buNone/>
              <a:defRPr/>
            </a:pPr>
            <a:r>
              <a:rPr lang="en-US" dirty="0" smtClean="0"/>
              <a:t> Alex Ely </a:t>
            </a:r>
            <a:r>
              <a:rPr lang="en-US" dirty="0" err="1" smtClean="0"/>
              <a:t>Kossovsky</a:t>
            </a:r>
            <a:endParaRPr lang="en-US" dirty="0" smtClean="0"/>
          </a:p>
          <a:p>
            <a:pPr lvl="0" algn="ctr">
              <a:buNone/>
              <a:defRPr/>
            </a:pPr>
            <a:endParaRPr lang="en-US" sz="1100" dirty="0" smtClean="0"/>
          </a:p>
          <a:p>
            <a:pPr lvl="0" algn="ctr">
              <a:buNone/>
              <a:defRPr/>
            </a:pPr>
            <a:r>
              <a:rPr lang="en-US" dirty="0" smtClean="0">
                <a:solidFill>
                  <a:srgbClr val="00B0F0"/>
                </a:solidFill>
              </a:rPr>
              <a:t>An alumnus of CUNY Hunter College</a:t>
            </a:r>
          </a:p>
          <a:p>
            <a:pPr lvl="0" algn="ctr">
              <a:buNone/>
              <a:defRPr/>
            </a:pPr>
            <a:r>
              <a:rPr lang="en-US" dirty="0" smtClean="0">
                <a:solidFill>
                  <a:srgbClr val="00B0F0"/>
                </a:solidFill>
              </a:rPr>
              <a:t>Applied Mathematics &amp; Statistics Dept.</a:t>
            </a:r>
          </a:p>
          <a:p>
            <a:pPr algn="ctr">
              <a:buNone/>
            </a:pPr>
            <a:endParaRPr lang="en-US" sz="1200" dirty="0" smtClean="0"/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600200"/>
            <a:ext cx="516045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57400" y="381000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+mn-lt"/>
              </a:rPr>
              <a:t>Library of Alexandria </a:t>
            </a:r>
            <a:endParaRPr lang="en-US" sz="3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09800" y="2096631"/>
            <a:ext cx="4876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 Log(T</a:t>
            </a:r>
            <a:r>
              <a:rPr lang="en-US" sz="2800" baseline="-25000" dirty="0" smtClean="0"/>
              <a:t>A</a:t>
            </a:r>
            <a:r>
              <a:rPr lang="en-US" sz="2800" dirty="0" smtClean="0"/>
              <a:t>) –  Log(T</a:t>
            </a:r>
            <a:r>
              <a:rPr lang="en-US" sz="2800" baseline="-25000" dirty="0" smtClean="0"/>
              <a:t>B</a:t>
            </a:r>
            <a:r>
              <a:rPr lang="en-US" sz="2800" dirty="0" smtClean="0"/>
              <a:t>)       </a:t>
            </a:r>
          </a:p>
          <a:p>
            <a:r>
              <a:rPr lang="en-US" sz="2800" dirty="0" smtClean="0"/>
              <a:t>-------------------------   =  </a:t>
            </a:r>
            <a:r>
              <a:rPr lang="en-US" sz="2800" b="1" dirty="0" smtClean="0">
                <a:latin typeface="Arial Black" pitchFamily="34" charset="0"/>
              </a:rPr>
              <a:t>3/2</a:t>
            </a:r>
            <a:endParaRPr lang="en-US" sz="2800" dirty="0" smtClean="0">
              <a:latin typeface="Arial Black" pitchFamily="34" charset="0"/>
            </a:endParaRPr>
          </a:p>
          <a:p>
            <a:r>
              <a:rPr lang="en-US" sz="2800" dirty="0" smtClean="0"/>
              <a:t> Log(D</a:t>
            </a:r>
            <a:r>
              <a:rPr lang="en-US" sz="2800" baseline="-25000" dirty="0" smtClean="0"/>
              <a:t>A</a:t>
            </a:r>
            <a:r>
              <a:rPr lang="en-US" sz="2800" dirty="0" smtClean="0"/>
              <a:t>) – Log(D</a:t>
            </a:r>
            <a:r>
              <a:rPr lang="en-US" sz="2800" baseline="-25000" dirty="0" smtClean="0"/>
              <a:t>B</a:t>
            </a:r>
            <a:r>
              <a:rPr lang="en-US" sz="2800" dirty="0" smtClean="0"/>
              <a:t>)       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95400" y="838200"/>
            <a:ext cx="61073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+mn-lt"/>
              </a:rPr>
              <a:t>So, for any two planets  A and B: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8400" y="2057400"/>
            <a:ext cx="4648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   </a:t>
            </a:r>
            <a:r>
              <a:rPr lang="en-US" sz="2800" dirty="0" smtClean="0">
                <a:latin typeface="Arial"/>
                <a:cs typeface="Arial"/>
              </a:rPr>
              <a:t>∆ </a:t>
            </a:r>
            <a:r>
              <a:rPr lang="en-US" sz="2800" dirty="0" smtClean="0"/>
              <a:t>Log(Time)       </a:t>
            </a:r>
          </a:p>
          <a:p>
            <a:r>
              <a:rPr lang="en-US" sz="2800" dirty="0" smtClean="0"/>
              <a:t>----------------------   =   </a:t>
            </a:r>
            <a:r>
              <a:rPr lang="en-US" sz="2800" b="1" dirty="0" smtClean="0">
                <a:latin typeface="Arial Black" pitchFamily="34" charset="0"/>
              </a:rPr>
              <a:t>3/2</a:t>
            </a:r>
            <a:endParaRPr lang="en-US" sz="2800" dirty="0" smtClean="0">
              <a:latin typeface="Arial Black" pitchFamily="34" charset="0"/>
            </a:endParaRPr>
          </a:p>
          <a:p>
            <a:r>
              <a:rPr lang="en-US" sz="2800" dirty="0" smtClean="0"/>
              <a:t> </a:t>
            </a:r>
            <a:r>
              <a:rPr lang="en-US" sz="2800" dirty="0" smtClean="0">
                <a:latin typeface="Arial"/>
                <a:cs typeface="Arial"/>
              </a:rPr>
              <a:t>∆ </a:t>
            </a:r>
            <a:r>
              <a:rPr lang="en-US" sz="2800" dirty="0" smtClean="0"/>
              <a:t>Log(Distance)       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95400" y="838200"/>
            <a:ext cx="61073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+mn-lt"/>
              </a:rPr>
              <a:t>So, for any two planets  A and B: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200" y="2209800"/>
            <a:ext cx="39399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+mn-lt"/>
              </a:rPr>
              <a:t>It’s that simple!</a:t>
            </a:r>
            <a:endParaRPr lang="en-US" sz="4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4200" y="304800"/>
            <a:ext cx="342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For example:</a:t>
            </a:r>
            <a:endParaRPr lang="en-US" sz="3200" dirty="0"/>
          </a:p>
        </p:txBody>
      </p: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7211" y="1371600"/>
            <a:ext cx="588658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1600" y="1219200"/>
            <a:ext cx="640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+mn-lt"/>
              </a:rPr>
              <a:t>In the modern era, using the chart for the Log-transformed data, all this is quite straightforward: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77225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Linearity is confirmed!      Slope is ≈ 3/2!</a:t>
            </a:r>
            <a:endParaRPr lang="en-US" sz="3200" dirty="0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990600"/>
            <a:ext cx="5791200" cy="530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097340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Kepler’s</a:t>
            </a:r>
            <a:r>
              <a:rPr lang="en-US" sz="4400" dirty="0" smtClean="0">
                <a:latin typeface="+mn-lt"/>
              </a:rPr>
              <a:t> Postmortem Triumph!</a:t>
            </a:r>
          </a:p>
          <a:p>
            <a:endParaRPr lang="en-US" sz="3200" dirty="0" smtClean="0"/>
          </a:p>
          <a:p>
            <a:r>
              <a:rPr lang="en-US" sz="3200" dirty="0" smtClean="0"/>
              <a:t>The Entire Solar System Logarithmic Chart: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52401"/>
            <a:ext cx="5889583" cy="65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066800"/>
            <a:ext cx="80772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And this is so</a:t>
            </a:r>
          </a:p>
          <a:p>
            <a:r>
              <a:rPr lang="en-US" sz="3200" dirty="0" smtClean="0"/>
              <a:t>       regardless of units and scales in use!</a:t>
            </a:r>
          </a:p>
          <a:p>
            <a:endParaRPr lang="en-US" sz="3200" dirty="0" smtClean="0"/>
          </a:p>
          <a:p>
            <a:r>
              <a:rPr lang="en-US" sz="3200" b="1" dirty="0" smtClean="0"/>
              <a:t>    This is scale-invariant law!</a:t>
            </a:r>
          </a:p>
          <a:p>
            <a:r>
              <a:rPr lang="en-US" sz="2800" dirty="0" smtClean="0"/>
              <a:t> </a:t>
            </a:r>
          </a:p>
          <a:p>
            <a:r>
              <a:rPr lang="en-US" sz="3200" dirty="0" smtClean="0"/>
              <a:t>    Always yielding that </a:t>
            </a:r>
            <a:r>
              <a:rPr lang="en-US" sz="3200" b="1" dirty="0" smtClean="0"/>
              <a:t>3/2</a:t>
            </a:r>
            <a:r>
              <a:rPr lang="en-US" sz="3200" dirty="0" smtClean="0"/>
              <a:t> slope!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5240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 </a:t>
            </a:r>
          </a:p>
          <a:p>
            <a:pPr algn="ctr"/>
            <a:r>
              <a:rPr lang="en-US" sz="3600" b="1" dirty="0" smtClean="0"/>
              <a:t>It’s not music!</a:t>
            </a:r>
          </a:p>
          <a:p>
            <a:pPr algn="ctr"/>
            <a:endParaRPr lang="en-US" sz="3200" dirty="0" smtClean="0"/>
          </a:p>
          <a:p>
            <a:pPr algn="ctr"/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914400"/>
            <a:ext cx="5181600" cy="3352800"/>
          </a:xfrm>
        </p:spPr>
        <p:txBody>
          <a:bodyPr/>
          <a:lstStyle/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3600" dirty="0" smtClean="0"/>
              <a:t>  </a:t>
            </a:r>
            <a:r>
              <a:rPr lang="en-US" dirty="0" smtClean="0"/>
              <a:t>Three erroneous ideas  </a:t>
            </a:r>
          </a:p>
          <a:p>
            <a:pPr>
              <a:buNone/>
            </a:pPr>
            <a:r>
              <a:rPr lang="en-US" dirty="0" smtClean="0"/>
              <a:t>      of ancient Greece: </a:t>
            </a:r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524000"/>
            <a:ext cx="8077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 </a:t>
            </a:r>
          </a:p>
          <a:p>
            <a:pPr algn="ctr"/>
            <a:r>
              <a:rPr lang="en-US" sz="3600" dirty="0" smtClean="0"/>
              <a:t>The planets are </a:t>
            </a:r>
            <a:r>
              <a:rPr lang="en-US" sz="3600" b="1" dirty="0" smtClean="0">
                <a:latin typeface="Arial Black" pitchFamily="34" charset="0"/>
              </a:rPr>
              <a:t>not</a:t>
            </a:r>
            <a:r>
              <a:rPr lang="en-US" sz="3600" dirty="0" smtClean="0"/>
              <a:t> related to music!</a:t>
            </a:r>
          </a:p>
          <a:p>
            <a:pPr algn="ctr"/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400" y="1524000"/>
            <a:ext cx="6019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The mathematics of the physics here </a:t>
            </a:r>
            <a:r>
              <a:rPr lang="en-US" sz="3200" dirty="0" smtClean="0">
                <a:latin typeface="Arial Black" pitchFamily="34" charset="0"/>
              </a:rPr>
              <a:t>just happened </a:t>
            </a:r>
            <a:r>
              <a:rPr lang="en-US" sz="3200" dirty="0" smtClean="0"/>
              <a:t>to lead to this </a:t>
            </a:r>
            <a:r>
              <a:rPr lang="en-US" sz="3200" b="1" dirty="0" smtClean="0">
                <a:latin typeface="Arial Black" pitchFamily="34" charset="0"/>
              </a:rPr>
              <a:t>3/2</a:t>
            </a:r>
            <a:r>
              <a:rPr lang="en-US" sz="3200" dirty="0" smtClean="0"/>
              <a:t> ratio as the slope.</a:t>
            </a:r>
          </a:p>
          <a:p>
            <a:pPr algn="just"/>
            <a:endParaRPr lang="en-US" sz="3200" dirty="0" smtClean="0"/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332038"/>
            <a:ext cx="8686800" cy="1782762"/>
          </a:xfrm>
        </p:spPr>
        <p:txBody>
          <a:bodyPr/>
          <a:lstStyle/>
          <a:p>
            <a:r>
              <a:rPr lang="en-US" dirty="0" smtClean="0"/>
              <a:t>========================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86800" cy="1600200"/>
          </a:xfrm>
        </p:spPr>
        <p:txBody>
          <a:bodyPr/>
          <a:lstStyle/>
          <a:p>
            <a:pPr algn="ctr">
              <a:buNone/>
            </a:pPr>
            <a:endParaRPr lang="en-US" sz="1400" b="1" dirty="0" smtClean="0"/>
          </a:p>
          <a:p>
            <a:pPr algn="ctr">
              <a:buNone/>
            </a:pPr>
            <a:r>
              <a:rPr lang="en-US" sz="4400" dirty="0" smtClean="0"/>
              <a:t>Logarithms and Calculations</a:t>
            </a:r>
          </a:p>
          <a:p>
            <a:pPr algn="ctr">
              <a:buNone/>
            </a:pPr>
            <a:r>
              <a:rPr lang="en-US" dirty="0" smtClean="0"/>
              <a:t>-----------------------------------------------------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847904"/>
            <a:ext cx="79248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In addition:</a:t>
            </a:r>
          </a:p>
          <a:p>
            <a:endParaRPr lang="en-US" sz="3200" b="1" dirty="0" smtClean="0"/>
          </a:p>
          <a:p>
            <a:pPr algn="just"/>
            <a:r>
              <a:rPr lang="en-US" sz="3200" b="1" dirty="0" smtClean="0"/>
              <a:t>Napier and </a:t>
            </a:r>
            <a:r>
              <a:rPr lang="en-US" sz="3200" b="1" dirty="0" err="1" smtClean="0"/>
              <a:t>Bürgi</a:t>
            </a:r>
            <a:r>
              <a:rPr lang="en-US" sz="3200" b="1" dirty="0" smtClean="0"/>
              <a:t> </a:t>
            </a:r>
            <a:r>
              <a:rPr lang="en-US" sz="3200" dirty="0" smtClean="0"/>
              <a:t>came on the scene with the invention of the </a:t>
            </a:r>
            <a:r>
              <a:rPr lang="en-US" sz="3200" b="1" dirty="0" smtClean="0"/>
              <a:t>Logarithms</a:t>
            </a:r>
            <a:r>
              <a:rPr lang="en-US" sz="3200" dirty="0" smtClean="0"/>
              <a:t> just when Kepler was deeply immersed in endless and </a:t>
            </a:r>
            <a:r>
              <a:rPr lang="en-US" sz="3200" b="1" dirty="0" smtClean="0"/>
              <a:t>tedious arithmetical calculations</a:t>
            </a:r>
            <a:r>
              <a:rPr lang="en-US" sz="3200" dirty="0" smtClean="0"/>
              <a:t>. </a:t>
            </a:r>
          </a:p>
          <a:p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1066800"/>
            <a:ext cx="7162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To Kepler, the discovery of Logarithms was a timely </a:t>
            </a:r>
            <a:r>
              <a:rPr lang="en-US" sz="3200" b="1" dirty="0" smtClean="0"/>
              <a:t>gift</a:t>
            </a:r>
            <a:r>
              <a:rPr lang="en-US" sz="3200" dirty="0" smtClean="0"/>
              <a:t>.</a:t>
            </a:r>
          </a:p>
          <a:p>
            <a:endParaRPr lang="en-US" sz="2600" dirty="0" smtClean="0"/>
          </a:p>
          <a:p>
            <a:r>
              <a:rPr lang="en-US" sz="3200" dirty="0" smtClean="0"/>
              <a:t>Logarithms </a:t>
            </a:r>
            <a:r>
              <a:rPr lang="en-US" sz="3200" b="1" dirty="0" smtClean="0">
                <a:latin typeface="+mn-lt"/>
              </a:rPr>
              <a:t>speeded up and eased </a:t>
            </a:r>
            <a:r>
              <a:rPr lang="en-US" sz="3200" dirty="0" smtClean="0"/>
              <a:t>arithmetic calculations.</a:t>
            </a:r>
          </a:p>
          <a:p>
            <a:endParaRPr lang="en-US" sz="2800" dirty="0" smtClean="0"/>
          </a:p>
          <a:p>
            <a:r>
              <a:rPr lang="en-US" sz="3200" dirty="0" smtClean="0"/>
              <a:t>Kepler greatly detested doing those endless calculations.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020255"/>
            <a:ext cx="5105400" cy="553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600200" y="152400"/>
            <a:ext cx="59683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Logarithmic books and manuals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838200"/>
            <a:ext cx="6477000" cy="48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3849" y="1255059"/>
            <a:ext cx="6102351" cy="430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038285"/>
            <a:ext cx="7315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Typical </a:t>
            </a:r>
            <a:r>
              <a:rPr lang="en-US" sz="3200" b="1" dirty="0" smtClean="0"/>
              <a:t>Logarithmic Books</a:t>
            </a:r>
            <a:r>
              <a:rPr lang="en-US" sz="3200" dirty="0" smtClean="0"/>
              <a:t> have been published for over three centuries.</a:t>
            </a:r>
          </a:p>
          <a:p>
            <a:endParaRPr lang="en-US" sz="3200" dirty="0" smtClean="0"/>
          </a:p>
          <a:p>
            <a:r>
              <a:rPr lang="en-US" sz="3200" dirty="0" smtClean="0"/>
              <a:t>Until the advent of the electronic calculator and the computer.</a:t>
            </a:r>
          </a:p>
          <a:p>
            <a:endParaRPr lang="en-US" sz="3200" dirty="0" smtClean="0"/>
          </a:p>
          <a:p>
            <a:r>
              <a:rPr lang="en-US" sz="3200" dirty="0" smtClean="0"/>
              <a:t>They aid in the calculations of multiplications and divisions. </a:t>
            </a:r>
          </a:p>
          <a:p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1000"/>
            <a:ext cx="7315200" cy="2286000"/>
          </a:xfrm>
        </p:spPr>
        <p:txBody>
          <a:bodyPr/>
          <a:lstStyle/>
          <a:p>
            <a:pPr algn="ctr">
              <a:buNone/>
            </a:pPr>
            <a:r>
              <a:rPr lang="en-US" sz="4000" u="sng" dirty="0" smtClean="0"/>
              <a:t>(I) Celestial Immutability</a:t>
            </a:r>
          </a:p>
          <a:p>
            <a:pPr algn="ctr">
              <a:buNone/>
            </a:pPr>
            <a:endParaRPr lang="en-US" sz="2800" dirty="0" smtClean="0"/>
          </a:p>
          <a:p>
            <a:pPr algn="ctr">
              <a:buNone/>
            </a:pPr>
            <a:r>
              <a:rPr lang="en-US" dirty="0" smtClean="0"/>
              <a:t>The heavenly bodies were considered to be eternally unchangeable.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1366897"/>
            <a:ext cx="6324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Focusing on the Logarithms of the refined set of numbers from say 1.00000 to 9.99999, in small incremental steps of 0.00001.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609600"/>
            <a:ext cx="8001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These 2 logarithmic rules</a:t>
            </a:r>
          </a:p>
          <a:p>
            <a:endParaRPr lang="en-US" sz="1000" dirty="0" smtClean="0"/>
          </a:p>
          <a:p>
            <a:r>
              <a:rPr lang="en-US" sz="3200" dirty="0" smtClean="0"/>
              <a:t>LOG(</a:t>
            </a:r>
            <a:r>
              <a:rPr lang="en-US" sz="3200" dirty="0" err="1" smtClean="0"/>
              <a:t>N</a:t>
            </a:r>
            <a:r>
              <a:rPr lang="en-US" sz="2800" dirty="0" err="1" smtClean="0">
                <a:latin typeface="Arial Black" pitchFamily="34" charset="0"/>
              </a:rPr>
              <a:t>x</a:t>
            </a:r>
            <a:r>
              <a:rPr lang="en-US" sz="3200" dirty="0" err="1" smtClean="0"/>
              <a:t>M</a:t>
            </a:r>
            <a:r>
              <a:rPr lang="en-US" sz="3200" dirty="0" smtClean="0"/>
              <a:t>) = LOG(N) </a:t>
            </a:r>
            <a:r>
              <a:rPr lang="en-US" sz="3200" dirty="0" smtClean="0">
                <a:latin typeface="Arial Black" pitchFamily="34" charset="0"/>
              </a:rPr>
              <a:t>+</a:t>
            </a:r>
            <a:r>
              <a:rPr lang="en-US" sz="3200" dirty="0" smtClean="0"/>
              <a:t> LOG(M) </a:t>
            </a:r>
          </a:p>
          <a:p>
            <a:r>
              <a:rPr lang="en-US" sz="3200" dirty="0" smtClean="0"/>
              <a:t>LOG(N</a:t>
            </a:r>
            <a:r>
              <a:rPr lang="en-US" sz="4400" dirty="0" smtClean="0">
                <a:latin typeface="Arial Black" pitchFamily="34" charset="0"/>
              </a:rPr>
              <a:t>/</a:t>
            </a:r>
            <a:r>
              <a:rPr lang="en-US" sz="3200" dirty="0" smtClean="0"/>
              <a:t>M)  = LOG(N) </a:t>
            </a:r>
            <a:r>
              <a:rPr lang="en-US" sz="4000" dirty="0" smtClean="0">
                <a:latin typeface="Arial Black" pitchFamily="34" charset="0"/>
              </a:rPr>
              <a:t>–</a:t>
            </a:r>
            <a:r>
              <a:rPr lang="en-US" sz="3200" dirty="0" smtClean="0"/>
              <a:t> LOG(M) </a:t>
            </a:r>
          </a:p>
          <a:p>
            <a:endParaRPr lang="en-US" sz="1000" dirty="0" smtClean="0"/>
          </a:p>
          <a:p>
            <a:r>
              <a:rPr lang="en-US" sz="3200" dirty="0" smtClean="0"/>
              <a:t>are the </a:t>
            </a:r>
            <a:r>
              <a:rPr lang="en-US" sz="3200" b="1" dirty="0" smtClean="0">
                <a:latin typeface="+mn-lt"/>
              </a:rPr>
              <a:t>key</a:t>
            </a:r>
            <a:r>
              <a:rPr lang="en-US" sz="3200" dirty="0" smtClean="0"/>
              <a:t> to the application of logarithms in arithmetical calculations.</a:t>
            </a:r>
          </a:p>
          <a:p>
            <a:endParaRPr lang="en-US" sz="3200" dirty="0" smtClean="0"/>
          </a:p>
          <a:p>
            <a:r>
              <a:rPr lang="en-US" sz="3200" dirty="0" smtClean="0"/>
              <a:t>They allow the </a:t>
            </a:r>
            <a:r>
              <a:rPr lang="en-US" sz="3200" b="1" dirty="0" smtClean="0">
                <a:latin typeface="+mn-lt"/>
              </a:rPr>
              <a:t>conversion</a:t>
            </a:r>
            <a:r>
              <a:rPr lang="en-US" sz="3200" dirty="0" smtClean="0">
                <a:latin typeface="Arial Black" pitchFamily="34" charset="0"/>
              </a:rPr>
              <a:t> </a:t>
            </a:r>
            <a:r>
              <a:rPr lang="en-US" sz="3200" dirty="0" smtClean="0"/>
              <a:t>of difficult</a:t>
            </a:r>
          </a:p>
          <a:p>
            <a:r>
              <a:rPr lang="en-US" sz="3200" u="sng" dirty="0" smtClean="0"/>
              <a:t>multiplications &amp; divisions</a:t>
            </a:r>
            <a:r>
              <a:rPr lang="en-US" sz="3200" dirty="0" smtClean="0"/>
              <a:t> into simple</a:t>
            </a:r>
          </a:p>
          <a:p>
            <a:r>
              <a:rPr lang="en-US" sz="3200" u="sng" dirty="0" smtClean="0"/>
              <a:t>additions &amp; subtractions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132582"/>
            <a:ext cx="7162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+mn-lt"/>
              </a:rPr>
              <a:t>As an arithmetical </a:t>
            </a:r>
            <a:r>
              <a:rPr lang="en-US" sz="3200" b="1" dirty="0" smtClean="0">
                <a:latin typeface="+mn-lt"/>
              </a:rPr>
              <a:t>example</a:t>
            </a:r>
            <a:r>
              <a:rPr lang="en-US" sz="3200" dirty="0" smtClean="0">
                <a:latin typeface="+mn-lt"/>
              </a:rPr>
              <a:t>, a division calculated via logarithms, such as: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8850" y="2971800"/>
            <a:ext cx="39433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"/>
          <p:cNvSpPr>
            <a:spLocks noChangeArrowheads="1"/>
          </p:cNvSpPr>
          <p:nvPr/>
        </p:nvSpPr>
        <p:spPr bwMode="auto">
          <a:xfrm>
            <a:off x="762000" y="639663"/>
            <a:ext cx="78486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First , Kepler considers its logarithmic value: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LOG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(567525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329) 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LOG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(567525) </a:t>
            </a:r>
            <a:r>
              <a:rPr lang="en-US" sz="28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LOG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(329) =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LOG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(100000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67525) </a:t>
            </a:r>
            <a:r>
              <a:rPr lang="en-US" sz="28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LOG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(100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29) =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LOG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(100000) 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LOG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(5</a:t>
            </a:r>
            <a:r>
              <a:rPr lang="en-US" sz="28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67525)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r>
              <a:rPr lang="en-US" sz="28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LOG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(100) </a:t>
            </a:r>
            <a:r>
              <a:rPr lang="en-US" sz="28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LOG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(3</a:t>
            </a:r>
            <a:r>
              <a:rPr lang="en-US" sz="28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29)</a:t>
            </a:r>
            <a:endParaRPr kumimoji="0" lang="en-US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685800"/>
            <a:ext cx="74676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Let us </a:t>
            </a:r>
            <a:r>
              <a:rPr lang="en-US" sz="2800" b="1" dirty="0" smtClean="0">
                <a:latin typeface="+mn-lt"/>
              </a:rPr>
              <a:t>easily</a:t>
            </a:r>
            <a:r>
              <a:rPr lang="en-US" sz="2800" dirty="0" smtClean="0"/>
              <a:t> evaluate these 4 terms:</a:t>
            </a:r>
          </a:p>
          <a:p>
            <a:endParaRPr lang="en-US" sz="2800" dirty="0" smtClean="0"/>
          </a:p>
          <a:p>
            <a:r>
              <a:rPr lang="en-US" sz="2800" dirty="0" smtClean="0"/>
              <a:t>LOG</a:t>
            </a:r>
            <a:r>
              <a:rPr lang="en-US" sz="2800" baseline="-25000" dirty="0" smtClean="0"/>
              <a:t>10</a:t>
            </a:r>
            <a:r>
              <a:rPr lang="en-US" sz="2800" dirty="0" smtClean="0"/>
              <a:t>(100000) = 5</a:t>
            </a:r>
          </a:p>
          <a:p>
            <a:endParaRPr lang="en-US" sz="2000" dirty="0" smtClean="0"/>
          </a:p>
          <a:p>
            <a:r>
              <a:rPr lang="en-US" sz="2800" dirty="0" smtClean="0"/>
              <a:t>LOG</a:t>
            </a:r>
            <a:r>
              <a:rPr lang="en-US" sz="2800" baseline="-25000" dirty="0" smtClean="0"/>
              <a:t>10</a:t>
            </a:r>
            <a:r>
              <a:rPr lang="en-US" sz="2800" dirty="0" smtClean="0"/>
              <a:t>(100) = 2</a:t>
            </a:r>
          </a:p>
          <a:p>
            <a:endParaRPr lang="en-US" sz="2800" dirty="0" smtClean="0"/>
          </a:p>
          <a:p>
            <a:r>
              <a:rPr lang="en-US" sz="2800" dirty="0" smtClean="0"/>
              <a:t>And looking up the logarithmic table:</a:t>
            </a:r>
          </a:p>
          <a:p>
            <a:endParaRPr lang="en-US" sz="1200" dirty="0" smtClean="0"/>
          </a:p>
          <a:p>
            <a:endParaRPr lang="en-US" sz="2000" dirty="0" smtClean="0"/>
          </a:p>
          <a:p>
            <a:r>
              <a:rPr lang="en-US" sz="2800" dirty="0" smtClean="0"/>
              <a:t>LOG</a:t>
            </a:r>
            <a:r>
              <a:rPr lang="en-US" sz="2800" baseline="-25000" dirty="0" smtClean="0"/>
              <a:t>10</a:t>
            </a:r>
            <a:r>
              <a:rPr lang="en-US" sz="2800" dirty="0" smtClean="0"/>
              <a:t>(5</a:t>
            </a:r>
            <a:r>
              <a:rPr lang="en-US" sz="2800" b="1" dirty="0" smtClean="0"/>
              <a:t>.</a:t>
            </a:r>
            <a:r>
              <a:rPr lang="en-US" sz="2800" dirty="0" smtClean="0"/>
              <a:t>67525) = 0.753985</a:t>
            </a:r>
          </a:p>
          <a:p>
            <a:endParaRPr lang="en-US" sz="2000" dirty="0" smtClean="0"/>
          </a:p>
          <a:p>
            <a:r>
              <a:rPr lang="en-US" sz="2800" dirty="0" smtClean="0"/>
              <a:t>LOG</a:t>
            </a:r>
            <a:r>
              <a:rPr lang="en-US" sz="2800" baseline="-25000" dirty="0" smtClean="0"/>
              <a:t>10</a:t>
            </a:r>
            <a:r>
              <a:rPr lang="en-US" sz="2800" dirty="0" smtClean="0"/>
              <a:t>(3</a:t>
            </a:r>
            <a:r>
              <a:rPr lang="en-US" sz="2800" b="1" dirty="0" smtClean="0"/>
              <a:t>.</a:t>
            </a:r>
            <a:r>
              <a:rPr lang="en-US" sz="2800" dirty="0" smtClean="0"/>
              <a:t>29) = 0.517196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914400"/>
            <a:ext cx="7467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 smtClean="0"/>
              <a:t>Hence, the last 4 terms are reduced to:</a:t>
            </a:r>
          </a:p>
          <a:p>
            <a:pPr lvl="0" eaLnBrk="0" hangingPunct="0"/>
            <a:endParaRPr lang="en-US" sz="28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/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LOG</a:t>
            </a:r>
            <a:r>
              <a:rPr lang="en-US" sz="2800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(100000) + LOG</a:t>
            </a:r>
            <a:r>
              <a:rPr lang="en-US" sz="2800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(5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67525)</a:t>
            </a:r>
          </a:p>
          <a:p>
            <a:pPr lvl="0" eaLnBrk="0" hangingPunct="0"/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lang="en-US" sz="28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LOG</a:t>
            </a:r>
            <a:r>
              <a:rPr lang="en-US" sz="2800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(100) </a:t>
            </a:r>
            <a:r>
              <a:rPr lang="en-US" sz="28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LOG</a:t>
            </a:r>
            <a:r>
              <a:rPr lang="en-US" sz="2800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(3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29) =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/>
          </a:p>
          <a:p>
            <a:r>
              <a:rPr lang="en-US" sz="2800" dirty="0" smtClean="0"/>
              <a:t>             5 + 0.753985 – 2 – 0.517196 =</a:t>
            </a:r>
          </a:p>
          <a:p>
            <a:endParaRPr lang="en-US" sz="2800" dirty="0" smtClean="0"/>
          </a:p>
          <a:p>
            <a:r>
              <a:rPr lang="en-US" sz="2800" dirty="0" smtClean="0"/>
              <a:t>             5 – 2 + 0.753985 – 0.517196 =</a:t>
            </a:r>
          </a:p>
          <a:p>
            <a:endParaRPr lang="en-US" sz="2800" dirty="0" smtClean="0"/>
          </a:p>
          <a:p>
            <a:r>
              <a:rPr lang="en-US" sz="2800" dirty="0" smtClean="0"/>
              <a:t>                        3 + 0.236789 =</a:t>
            </a:r>
          </a:p>
          <a:p>
            <a:endParaRPr lang="en-US" sz="2800" dirty="0" smtClean="0"/>
          </a:p>
          <a:p>
            <a:r>
              <a:rPr lang="en-US" sz="2800" dirty="0" smtClean="0"/>
              <a:t>                           3.236789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04800"/>
            <a:ext cx="7924800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/>
              <a:t>So that:       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LOG</a:t>
            </a:r>
            <a:r>
              <a:rPr lang="en-US" sz="2800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(567525</a:t>
            </a:r>
            <a:r>
              <a:rPr lang="en-US" sz="36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329) = </a:t>
            </a:r>
            <a:r>
              <a:rPr lang="en-US" sz="2800" dirty="0" smtClean="0"/>
              <a:t>3</a:t>
            </a:r>
            <a:r>
              <a:rPr lang="en-US" sz="2800" dirty="0" smtClean="0">
                <a:latin typeface="Arial Black" pitchFamily="34" charset="0"/>
              </a:rPr>
              <a:t>.</a:t>
            </a:r>
            <a:r>
              <a:rPr lang="en-US" sz="2800" dirty="0" smtClean="0"/>
              <a:t>236789</a:t>
            </a:r>
            <a:endParaRPr lang="en-US" sz="28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Namely:      LOG</a:t>
            </a:r>
            <a:r>
              <a:rPr lang="en-US" sz="2800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Answer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en-US" sz="2800" dirty="0" smtClean="0"/>
              <a:t>3</a:t>
            </a:r>
            <a:r>
              <a:rPr lang="en-US" sz="2800" dirty="0" smtClean="0">
                <a:latin typeface="Arial Black" pitchFamily="34" charset="0"/>
              </a:rPr>
              <a:t>.</a:t>
            </a:r>
            <a:r>
              <a:rPr lang="en-US" sz="2800" dirty="0" smtClean="0"/>
              <a:t>236789</a:t>
            </a:r>
          </a:p>
          <a:p>
            <a:endParaRPr lang="en-US" sz="2800" dirty="0" smtClean="0"/>
          </a:p>
          <a:p>
            <a:r>
              <a:rPr lang="en-US" sz="2800" dirty="0" smtClean="0"/>
              <a:t>Now Kepler could easily look up the logarithmic table and notice that:</a:t>
            </a:r>
          </a:p>
          <a:p>
            <a:endParaRPr lang="en-US" sz="1100" dirty="0" smtClean="0"/>
          </a:p>
          <a:p>
            <a:pPr eaLnBrk="0" hangingPunct="0"/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LOG</a:t>
            </a:r>
            <a:r>
              <a:rPr lang="en-US" sz="2800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en-US" sz="2800" dirty="0" smtClean="0"/>
              <a:t>(1</a:t>
            </a:r>
            <a:r>
              <a:rPr lang="en-US" sz="2800" dirty="0" smtClean="0">
                <a:latin typeface="Arial Black" pitchFamily="34" charset="0"/>
              </a:rPr>
              <a:t>.</a:t>
            </a:r>
            <a:r>
              <a:rPr lang="en-US" sz="2800" dirty="0" smtClean="0"/>
              <a:t>725) = 0</a:t>
            </a:r>
            <a:r>
              <a:rPr lang="en-US" sz="2800" dirty="0" smtClean="0">
                <a:latin typeface="Arial Black" pitchFamily="34" charset="0"/>
              </a:rPr>
              <a:t>.</a:t>
            </a:r>
            <a:r>
              <a:rPr lang="en-US" sz="2800" dirty="0" smtClean="0"/>
              <a:t>236789</a:t>
            </a:r>
          </a:p>
          <a:p>
            <a:pPr eaLnBrk="0" hangingPunct="0"/>
            <a:endParaRPr lang="en-US" sz="2800" dirty="0" smtClean="0"/>
          </a:p>
          <a:p>
            <a:pPr eaLnBrk="0" hangingPunct="0"/>
            <a:r>
              <a:rPr lang="en-US" sz="2800" dirty="0" smtClean="0"/>
              <a:t>Therefore:</a:t>
            </a:r>
          </a:p>
          <a:p>
            <a:pPr eaLnBrk="0" hangingPunct="0"/>
            <a:endParaRPr lang="en-US" sz="1000" dirty="0" smtClean="0"/>
          </a:p>
          <a:p>
            <a:r>
              <a:rPr lang="en-US" sz="2800" dirty="0" smtClean="0"/>
              <a:t>LOG</a:t>
            </a:r>
            <a:r>
              <a:rPr lang="en-US" sz="2800" baseline="-25000" dirty="0" smtClean="0"/>
              <a:t>10</a:t>
            </a:r>
            <a:r>
              <a:rPr lang="en-US" sz="2800" dirty="0" smtClean="0"/>
              <a:t>(1</a:t>
            </a:r>
            <a:r>
              <a:rPr lang="en-US" sz="2800" b="1" dirty="0" smtClean="0"/>
              <a:t>.</a:t>
            </a:r>
            <a:r>
              <a:rPr lang="en-US" sz="2800" dirty="0" smtClean="0"/>
              <a:t>725) </a:t>
            </a:r>
            <a:r>
              <a:rPr lang="en-US" sz="2800" b="1" dirty="0" smtClean="0"/>
              <a:t>+</a:t>
            </a:r>
            <a:r>
              <a:rPr lang="en-US" sz="2800" dirty="0" smtClean="0"/>
              <a:t> LOG</a:t>
            </a:r>
            <a:r>
              <a:rPr lang="en-US" sz="2800" baseline="-25000" dirty="0" smtClean="0"/>
              <a:t>10</a:t>
            </a:r>
            <a:r>
              <a:rPr lang="en-US" sz="2800" dirty="0" smtClean="0"/>
              <a:t>(1000) = 0</a:t>
            </a:r>
            <a:r>
              <a:rPr lang="en-US" sz="2800" dirty="0" smtClean="0">
                <a:latin typeface="Arial Black" pitchFamily="34" charset="0"/>
              </a:rPr>
              <a:t>.</a:t>
            </a:r>
            <a:r>
              <a:rPr lang="en-US" sz="2800" dirty="0" smtClean="0"/>
              <a:t>236789 + 3</a:t>
            </a:r>
          </a:p>
          <a:p>
            <a:r>
              <a:rPr lang="en-US" sz="2800" dirty="0" smtClean="0"/>
              <a:t>LOG</a:t>
            </a:r>
            <a:r>
              <a:rPr lang="en-US" sz="2800" baseline="-25000" dirty="0" smtClean="0"/>
              <a:t>10</a:t>
            </a:r>
            <a:r>
              <a:rPr lang="en-US" sz="2800" dirty="0" smtClean="0"/>
              <a:t>(1</a:t>
            </a:r>
            <a:r>
              <a:rPr lang="en-US" sz="2800" b="1" dirty="0" smtClean="0"/>
              <a:t>.</a:t>
            </a:r>
            <a:r>
              <a:rPr lang="en-US" sz="2800" dirty="0" smtClean="0"/>
              <a:t>725</a:t>
            </a:r>
            <a:r>
              <a:rPr lang="en-US" sz="2800" b="1" dirty="0" smtClean="0"/>
              <a:t>x</a:t>
            </a:r>
            <a:r>
              <a:rPr lang="en-US" sz="2800" dirty="0" smtClean="0"/>
              <a:t>1000) = 3</a:t>
            </a:r>
            <a:r>
              <a:rPr lang="en-US" sz="2800" b="1" dirty="0" smtClean="0"/>
              <a:t>.</a:t>
            </a:r>
            <a:r>
              <a:rPr lang="en-US" sz="2800" dirty="0" smtClean="0"/>
              <a:t>236789</a:t>
            </a:r>
          </a:p>
          <a:p>
            <a:r>
              <a:rPr lang="en-US" sz="2800" dirty="0" smtClean="0"/>
              <a:t>LOG</a:t>
            </a:r>
            <a:r>
              <a:rPr lang="en-US" sz="2800" baseline="-25000" dirty="0" smtClean="0"/>
              <a:t>10</a:t>
            </a:r>
            <a:r>
              <a:rPr lang="en-US" sz="2800" dirty="0" smtClean="0"/>
              <a:t>(</a:t>
            </a:r>
            <a:r>
              <a:rPr lang="en-US" sz="2800" b="1" dirty="0" smtClean="0"/>
              <a:t>1725</a:t>
            </a:r>
            <a:r>
              <a:rPr lang="en-US" sz="2800" dirty="0" smtClean="0"/>
              <a:t>) = 3</a:t>
            </a:r>
            <a:r>
              <a:rPr lang="en-US" sz="2800" b="1" dirty="0" smtClean="0"/>
              <a:t>.</a:t>
            </a:r>
            <a:r>
              <a:rPr lang="en-US" sz="2800" dirty="0" smtClean="0"/>
              <a:t>236789</a:t>
            </a:r>
          </a:p>
          <a:p>
            <a:r>
              <a:rPr lang="en-US" sz="2800" dirty="0" smtClean="0"/>
              <a:t> </a:t>
            </a:r>
            <a:endParaRPr lang="en-US" sz="2800" b="1" dirty="0" smtClean="0"/>
          </a:p>
          <a:p>
            <a:r>
              <a:rPr lang="en-US" sz="2800" b="1" dirty="0" smtClean="0">
                <a:latin typeface="Arial Black" pitchFamily="34" charset="0"/>
              </a:rPr>
              <a:t>Answer </a:t>
            </a:r>
            <a:r>
              <a:rPr lang="en-US" sz="2800" dirty="0" smtClean="0">
                <a:latin typeface="Arial Black" pitchFamily="34" charset="0"/>
              </a:rPr>
              <a:t>= 1725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828800"/>
            <a:ext cx="60579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332038"/>
            <a:ext cx="8686800" cy="1782762"/>
          </a:xfrm>
        </p:spPr>
        <p:txBody>
          <a:bodyPr/>
          <a:lstStyle/>
          <a:p>
            <a:r>
              <a:rPr lang="en-US" dirty="0" smtClean="0"/>
              <a:t>========================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47800"/>
            <a:ext cx="8686800" cy="1782762"/>
          </a:xfrm>
        </p:spPr>
        <p:txBody>
          <a:bodyPr/>
          <a:lstStyle/>
          <a:p>
            <a:r>
              <a:rPr lang="en-US" dirty="0" smtClean="0"/>
              <a:t>The Implication of Kepler 3</a:t>
            </a:r>
            <a:r>
              <a:rPr lang="en-US" baseline="30000" dirty="0" smtClean="0"/>
              <a:t>rd</a:t>
            </a:r>
            <a:r>
              <a:rPr lang="en-US" dirty="0" smtClean="0"/>
              <a:t> Law to the </a:t>
            </a:r>
            <a:r>
              <a:rPr lang="en-US" dirty="0" smtClean="0">
                <a:latin typeface="Arial Black" pitchFamily="34" charset="0"/>
              </a:rPr>
              <a:t>Speed</a:t>
            </a:r>
            <a:r>
              <a:rPr lang="en-US" dirty="0" smtClean="0"/>
              <a:t> of the Planets</a:t>
            </a:r>
            <a:br>
              <a:rPr lang="en-US" dirty="0" smtClean="0"/>
            </a:br>
            <a:r>
              <a:rPr lang="en-US" dirty="0" smtClean="0"/>
              <a:t>--------------------------------------------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8600"/>
            <a:ext cx="8382000" cy="5410200"/>
          </a:xfrm>
        </p:spPr>
        <p:txBody>
          <a:bodyPr/>
          <a:lstStyle/>
          <a:p>
            <a:pPr lvl="0" algn="ctr">
              <a:buNone/>
              <a:defRPr/>
            </a:pPr>
            <a:r>
              <a:rPr lang="en-US" sz="4000" u="sng" dirty="0" smtClean="0"/>
              <a:t>(II) Celestial Perfection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3000" dirty="0" smtClean="0"/>
              <a:t>Celestial objects were considered to be:</a:t>
            </a:r>
          </a:p>
          <a:p>
            <a:pPr algn="ctr">
              <a:buNone/>
            </a:pPr>
            <a:endParaRPr lang="en-US" sz="3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3000" dirty="0" smtClean="0"/>
              <a:t>Perfect spherical shapes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000" dirty="0" smtClean="0"/>
              <a:t>Perfect circular orbits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000" dirty="0" smtClean="0"/>
              <a:t>Beautiful, without spots or blemishes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endParaRPr lang="en-US" sz="1200" dirty="0" smtClean="0"/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066800"/>
            <a:ext cx="8686800" cy="17827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fast do the planets move?</a:t>
            </a:r>
            <a:br>
              <a:rPr lang="en-US" dirty="0" smtClean="0"/>
            </a:br>
            <a:r>
              <a:rPr lang="en-US" sz="3600" dirty="0" smtClean="0"/>
              <a:t>(according to </a:t>
            </a:r>
            <a:r>
              <a:rPr lang="en-US" sz="3600" dirty="0" err="1" smtClean="0"/>
              <a:t>Kepler’s</a:t>
            </a:r>
            <a:r>
              <a:rPr lang="en-US" sz="3600" dirty="0" smtClean="0"/>
              <a:t> 3</a:t>
            </a:r>
            <a:r>
              <a:rPr lang="en-US" sz="3600" baseline="30000" dirty="0" smtClean="0"/>
              <a:t>rd</a:t>
            </a:r>
            <a:r>
              <a:rPr lang="en-US" sz="3600" dirty="0" smtClean="0"/>
              <a:t> Law)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371600"/>
            <a:ext cx="6172200" cy="1295400"/>
          </a:xfrm>
        </p:spPr>
        <p:txBody>
          <a:bodyPr/>
          <a:lstStyle/>
          <a:p>
            <a:r>
              <a:rPr lang="en-US" sz="3600" dirty="0" smtClean="0"/>
              <a:t>First, let us notice that: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228600"/>
            <a:ext cx="5943600" cy="11430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 smtClean="0"/>
              <a:t>   The elliptical orbit of </a:t>
            </a:r>
            <a:r>
              <a:rPr lang="en-US" dirty="0" smtClean="0">
                <a:latin typeface="Arial Black" pitchFamily="34" charset="0"/>
              </a:rPr>
              <a:t>Mars</a:t>
            </a:r>
            <a:r>
              <a:rPr lang="en-US" dirty="0" smtClean="0"/>
              <a:t> looks almost like a </a:t>
            </a:r>
            <a:r>
              <a:rPr lang="en-US" b="1" dirty="0" smtClean="0"/>
              <a:t>circle</a:t>
            </a:r>
            <a:r>
              <a:rPr lang="en-US" dirty="0" smtClean="0"/>
              <a:t>!</a:t>
            </a:r>
          </a:p>
          <a:p>
            <a:pPr>
              <a:lnSpc>
                <a:spcPct val="90000"/>
              </a:lnSpc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      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524000"/>
            <a:ext cx="47338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001000" cy="11430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 smtClean="0"/>
              <a:t>   Even the highly eccentric elliptical orbit of </a:t>
            </a:r>
            <a:r>
              <a:rPr lang="en-US" dirty="0" smtClean="0">
                <a:latin typeface="Arial Black" pitchFamily="34" charset="0"/>
              </a:rPr>
              <a:t>Mercury </a:t>
            </a:r>
            <a:r>
              <a:rPr lang="en-US" dirty="0" smtClean="0"/>
              <a:t>looks almost like a </a:t>
            </a:r>
            <a:r>
              <a:rPr lang="en-US" b="1" dirty="0" smtClean="0"/>
              <a:t>circle</a:t>
            </a:r>
            <a:r>
              <a:rPr lang="en-US" dirty="0" smtClean="0"/>
              <a:t>!</a:t>
            </a:r>
          </a:p>
          <a:p>
            <a:pPr>
              <a:lnSpc>
                <a:spcPct val="90000"/>
              </a:lnSpc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       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524000"/>
            <a:ext cx="4714424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133600"/>
            <a:ext cx="4648200" cy="1143000"/>
          </a:xfrm>
        </p:spPr>
        <p:txBody>
          <a:bodyPr/>
          <a:lstStyle/>
          <a:p>
            <a:pPr algn="just">
              <a:lnSpc>
                <a:spcPct val="90000"/>
              </a:lnSpc>
              <a:buNone/>
            </a:pPr>
            <a:r>
              <a:rPr lang="en-US" dirty="0" smtClean="0"/>
              <a:t>But the Sun is </a:t>
            </a:r>
            <a:r>
              <a:rPr lang="en-US" b="1" dirty="0" smtClean="0"/>
              <a:t>not</a:t>
            </a:r>
            <a:r>
              <a:rPr lang="en-US" dirty="0" smtClean="0"/>
              <a:t> at the center of the orbit !</a:t>
            </a:r>
          </a:p>
          <a:p>
            <a:pPr>
              <a:lnSpc>
                <a:spcPct val="90000"/>
              </a:lnSpc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685800"/>
            <a:ext cx="7086600" cy="54864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 smtClean="0"/>
              <a:t>   Therefore, we can approximate the circumference of the </a:t>
            </a:r>
            <a:r>
              <a:rPr lang="en-US" u="sng" dirty="0" smtClean="0"/>
              <a:t>ellipse</a:t>
            </a:r>
            <a:r>
              <a:rPr lang="en-US" dirty="0" smtClean="0"/>
              <a:t> as the circumference of the </a:t>
            </a:r>
            <a:r>
              <a:rPr lang="en-US" u="sng" dirty="0" smtClean="0"/>
              <a:t>circle</a:t>
            </a:r>
            <a:r>
              <a:rPr lang="en-US" dirty="0" smtClean="0"/>
              <a:t>, namely: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 Circumference ≈ 2πR</a:t>
            </a:r>
          </a:p>
          <a:p>
            <a:pPr>
              <a:lnSpc>
                <a:spcPct val="90000"/>
              </a:lnSpc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             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 Notation:   </a:t>
            </a:r>
            <a:r>
              <a:rPr lang="en-US" b="1" dirty="0" smtClean="0"/>
              <a:t>R</a:t>
            </a:r>
            <a:r>
              <a:rPr lang="en-US" dirty="0" smtClean="0"/>
              <a:t>adius = </a:t>
            </a:r>
            <a:r>
              <a:rPr lang="en-US" b="1" dirty="0" smtClean="0"/>
              <a:t>D</a:t>
            </a:r>
            <a:r>
              <a:rPr lang="en-US" dirty="0" smtClean="0"/>
              <a:t>istance 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 Hence: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             Circumference ≈ </a:t>
            </a:r>
            <a:r>
              <a:rPr lang="en-US" b="1" dirty="0" smtClean="0">
                <a:solidFill>
                  <a:srgbClr val="0070C0"/>
                </a:solidFill>
              </a:rPr>
              <a:t>2πD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57200"/>
            <a:ext cx="7239000" cy="54102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None/>
            </a:pPr>
            <a:r>
              <a:rPr lang="en-US" sz="2800" dirty="0" smtClean="0"/>
              <a:t>Solving for </a:t>
            </a:r>
            <a:r>
              <a:rPr lang="en-US" sz="2800" b="1" dirty="0" smtClean="0"/>
              <a:t>T </a:t>
            </a:r>
            <a:r>
              <a:rPr lang="en-US" sz="2800" dirty="0" smtClean="0"/>
              <a:t>in the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Law </a:t>
            </a:r>
            <a:r>
              <a:rPr lang="en-US" dirty="0" smtClean="0">
                <a:latin typeface="Arial Black" pitchFamily="34" charset="0"/>
              </a:rPr>
              <a:t>T</a:t>
            </a:r>
            <a:r>
              <a:rPr lang="en-US" baseline="30000" dirty="0" smtClean="0">
                <a:latin typeface="Arial Black" pitchFamily="34" charset="0"/>
              </a:rPr>
              <a:t>2</a:t>
            </a:r>
            <a:r>
              <a:rPr lang="en-US" dirty="0" smtClean="0">
                <a:latin typeface="Arial Black" pitchFamily="34" charset="0"/>
              </a:rPr>
              <a:t> = KD</a:t>
            </a:r>
            <a:r>
              <a:rPr lang="en-US" baseline="30000" dirty="0" smtClean="0">
                <a:latin typeface="Arial Black" pitchFamily="34" charset="0"/>
              </a:rPr>
              <a:t>3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We take √ on both sides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dirty="0" smtClean="0"/>
              <a:t>T = √(KD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T = √(K)√(D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T = √(K)√(D</a:t>
            </a:r>
            <a:r>
              <a:rPr lang="en-US" baseline="30000" dirty="0" smtClean="0"/>
              <a:t>2</a:t>
            </a:r>
            <a:r>
              <a:rPr lang="en-US" dirty="0" smtClean="0"/>
              <a:t>D</a:t>
            </a:r>
            <a:r>
              <a:rPr lang="en-US" baseline="30000" dirty="0" smtClean="0"/>
              <a:t>1</a:t>
            </a:r>
            <a:r>
              <a:rPr lang="en-US" dirty="0" smtClean="0"/>
              <a:t>) </a:t>
            </a:r>
          </a:p>
          <a:p>
            <a:pPr>
              <a:buNone/>
            </a:pPr>
            <a:r>
              <a:rPr lang="en-US" dirty="0" smtClean="0"/>
              <a:t>T = √(K)√(D</a:t>
            </a:r>
            <a:r>
              <a:rPr lang="en-US" baseline="30000" dirty="0" smtClean="0"/>
              <a:t>2</a:t>
            </a:r>
            <a:r>
              <a:rPr lang="en-US" dirty="0" smtClean="0"/>
              <a:t>)√(D</a:t>
            </a:r>
            <a:r>
              <a:rPr lang="en-US" baseline="30000" dirty="0" smtClean="0"/>
              <a:t>1</a:t>
            </a:r>
            <a:r>
              <a:rPr lang="en-US" dirty="0" smtClean="0"/>
              <a:t>) </a:t>
            </a:r>
          </a:p>
          <a:p>
            <a:pPr>
              <a:buNone/>
            </a:pPr>
            <a:r>
              <a:rPr lang="en-US" dirty="0" smtClean="0"/>
              <a:t>Time = </a:t>
            </a:r>
            <a:r>
              <a:rPr lang="en-US" b="1" dirty="0" smtClean="0">
                <a:solidFill>
                  <a:srgbClr val="00B050"/>
                </a:solidFill>
              </a:rPr>
              <a:t>√KD√D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762000"/>
            <a:ext cx="7543800" cy="5029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Speed ≡ [Distance] </a:t>
            </a:r>
            <a:r>
              <a:rPr lang="en-US" b="1" dirty="0" smtClean="0"/>
              <a:t>/</a:t>
            </a:r>
            <a:r>
              <a:rPr lang="en-US" dirty="0" smtClean="0"/>
              <a:t> [Time]</a:t>
            </a:r>
          </a:p>
          <a:p>
            <a:pPr>
              <a:buNone/>
            </a:pPr>
            <a:r>
              <a:rPr lang="en-US" dirty="0" smtClean="0"/>
              <a:t>Speed = [Circumference] </a:t>
            </a:r>
            <a:r>
              <a:rPr lang="en-US" b="1" dirty="0" smtClean="0"/>
              <a:t>/</a:t>
            </a:r>
            <a:r>
              <a:rPr lang="en-US" dirty="0" smtClean="0"/>
              <a:t> [Time]</a:t>
            </a:r>
          </a:p>
          <a:p>
            <a:pPr>
              <a:buNone/>
            </a:pPr>
            <a:r>
              <a:rPr lang="en-US" dirty="0" smtClean="0"/>
              <a:t>Speed = [</a:t>
            </a:r>
            <a:r>
              <a:rPr lang="en-US" b="1" dirty="0" smtClean="0">
                <a:solidFill>
                  <a:srgbClr val="0070C0"/>
                </a:solidFill>
              </a:rPr>
              <a:t>2πD</a:t>
            </a:r>
            <a:r>
              <a:rPr lang="en-US" dirty="0" smtClean="0"/>
              <a:t>] </a:t>
            </a:r>
            <a:r>
              <a:rPr lang="en-US" b="1" dirty="0" smtClean="0"/>
              <a:t>/</a:t>
            </a:r>
            <a:r>
              <a:rPr lang="en-US" dirty="0" smtClean="0"/>
              <a:t> [</a:t>
            </a:r>
            <a:r>
              <a:rPr lang="en-US" b="1" dirty="0" smtClean="0">
                <a:solidFill>
                  <a:srgbClr val="00B050"/>
                </a:solidFill>
              </a:rPr>
              <a:t>√KD√D</a:t>
            </a:r>
            <a:r>
              <a:rPr lang="en-US" dirty="0" smtClean="0"/>
              <a:t>]</a:t>
            </a:r>
          </a:p>
          <a:p>
            <a:pPr>
              <a:buNone/>
            </a:pPr>
            <a:r>
              <a:rPr lang="en-US" b="1" dirty="0" smtClean="0">
                <a:latin typeface="Arial Black" pitchFamily="34" charset="0"/>
              </a:rPr>
              <a:t> </a:t>
            </a:r>
          </a:p>
          <a:p>
            <a:pPr>
              <a:buNone/>
            </a:pPr>
            <a:r>
              <a:rPr lang="en-US" b="1" dirty="0" smtClean="0">
                <a:solidFill>
                  <a:srgbClr val="00B050"/>
                </a:solidFill>
              </a:rPr>
              <a:t>   </a:t>
            </a:r>
            <a:r>
              <a:rPr lang="en-US" dirty="0" smtClean="0"/>
              <a:t>D cancels out in the numerator and the denominator only once, hence:</a:t>
            </a:r>
          </a:p>
          <a:p>
            <a:pPr>
              <a:buNone/>
            </a:pPr>
            <a:r>
              <a:rPr lang="en-US" dirty="0" smtClean="0"/>
              <a:t>  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  <a:buNone/>
            </a:pPr>
            <a:endParaRPr lang="en-US" baseline="30000" dirty="0">
              <a:solidFill>
                <a:srgbClr val="777777"/>
              </a:solidFill>
            </a:endParaRPr>
          </a:p>
          <a:p>
            <a:pPr>
              <a:lnSpc>
                <a:spcPct val="90000"/>
              </a:lnSpc>
            </a:pPr>
            <a:endParaRPr lang="en-US" baseline="30000" dirty="0"/>
          </a:p>
          <a:p>
            <a:pPr>
              <a:lnSpc>
                <a:spcPct val="90000"/>
              </a:lnSpc>
            </a:pPr>
            <a:endParaRPr lang="en-US" baseline="30000" dirty="0"/>
          </a:p>
          <a:p>
            <a:pPr>
              <a:lnSpc>
                <a:spcPct val="90000"/>
              </a:lnSpc>
            </a:pPr>
            <a:endParaRPr lang="en-US" baseline="30000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9620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4572000"/>
            <a:ext cx="35147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438400"/>
            <a:ext cx="7620000" cy="20574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 smtClean="0"/>
              <a:t>   Namely:</a:t>
            </a:r>
          </a:p>
          <a:p>
            <a:pPr>
              <a:lnSpc>
                <a:spcPct val="90000"/>
              </a:lnSpc>
              <a:buNone/>
            </a:pPr>
            <a:endParaRPr lang="en-US" sz="1600" dirty="0" smtClean="0"/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 Speed </a:t>
            </a:r>
            <a:r>
              <a:rPr lang="en-US" dirty="0"/>
              <a:t>is inversely proportional to </a:t>
            </a:r>
            <a:r>
              <a:rPr lang="en-US" dirty="0" smtClean="0"/>
              <a:t>the (square root of the) distance!</a:t>
            </a:r>
            <a:endParaRPr lang="en-US" baseline="30000" dirty="0">
              <a:solidFill>
                <a:srgbClr val="777777"/>
              </a:solidFill>
            </a:endParaRPr>
          </a:p>
          <a:p>
            <a:pPr>
              <a:lnSpc>
                <a:spcPct val="90000"/>
              </a:lnSpc>
            </a:pPr>
            <a:endParaRPr lang="en-US" baseline="30000" dirty="0"/>
          </a:p>
          <a:p>
            <a:pPr>
              <a:lnSpc>
                <a:spcPct val="90000"/>
              </a:lnSpc>
            </a:pPr>
            <a:endParaRPr lang="en-US" baseline="30000" dirty="0"/>
          </a:p>
          <a:p>
            <a:pPr>
              <a:lnSpc>
                <a:spcPct val="90000"/>
              </a:lnSpc>
            </a:pPr>
            <a:endParaRPr lang="en-US" baseline="30000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9620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762000"/>
            <a:ext cx="35147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263" y="381000"/>
            <a:ext cx="7399337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8305800" cy="418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85800"/>
            <a:ext cx="843504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7848600" cy="838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400" dirty="0" smtClean="0"/>
              <a:t>The Speed of the Planets</a:t>
            </a:r>
            <a:endParaRPr lang="en-US" dirty="0"/>
          </a:p>
        </p:txBody>
      </p:sp>
      <p:pic>
        <p:nvPicPr>
          <p:cNvPr id="1484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552575"/>
            <a:ext cx="4076307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108311" y="5715000"/>
            <a:ext cx="27590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Kilometer/Day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7848600" cy="838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400" dirty="0" smtClean="0"/>
              <a:t>The Speed of the Planets</a:t>
            </a:r>
            <a:endParaRPr lang="en-US" dirty="0"/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471613"/>
            <a:ext cx="6903822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09600"/>
            <a:ext cx="79248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   </a:t>
            </a:r>
            <a:endParaRPr lang="en-US" dirty="0"/>
          </a:p>
          <a:p>
            <a:pPr>
              <a:buNone/>
            </a:pPr>
            <a:r>
              <a:rPr lang="en-US" dirty="0" smtClean="0"/>
              <a:t>   The inner planets </a:t>
            </a:r>
            <a:r>
              <a:rPr lang="en-US" b="1" dirty="0" smtClean="0"/>
              <a:t>Mercury and Venus </a:t>
            </a:r>
            <a:r>
              <a:rPr lang="en-US" b="1" dirty="0" smtClean="0">
                <a:solidFill>
                  <a:srgbClr val="0070C0"/>
                </a:solidFill>
              </a:rPr>
              <a:t>near</a:t>
            </a:r>
            <a:r>
              <a:rPr lang="en-US" dirty="0" smtClean="0"/>
              <a:t> the Sun orbit very </a:t>
            </a:r>
            <a:r>
              <a:rPr lang="en-US" b="1" dirty="0" smtClean="0">
                <a:solidFill>
                  <a:srgbClr val="0070C0"/>
                </a:solidFill>
              </a:rPr>
              <a:t>fast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The outer planets </a:t>
            </a:r>
            <a:r>
              <a:rPr lang="en-US" b="1" dirty="0" smtClean="0"/>
              <a:t>Jupiter and Saturn </a:t>
            </a:r>
            <a:r>
              <a:rPr lang="en-US" b="1" dirty="0" smtClean="0">
                <a:solidFill>
                  <a:srgbClr val="0070C0"/>
                </a:solidFill>
              </a:rPr>
              <a:t>far</a:t>
            </a:r>
            <a:r>
              <a:rPr lang="en-US" dirty="0" smtClean="0"/>
              <a:t> from the Sun orbit </a:t>
            </a:r>
            <a:r>
              <a:rPr lang="en-US" b="1" dirty="0" smtClean="0">
                <a:solidFill>
                  <a:srgbClr val="0070C0"/>
                </a:solidFill>
              </a:rPr>
              <a:t>slowly</a:t>
            </a:r>
            <a:r>
              <a:rPr lang="en-US" dirty="0" smtClean="0"/>
              <a:t>.</a:t>
            </a:r>
            <a:endParaRPr lang="en-US" dirty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7200"/>
            <a:ext cx="73152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   </a:t>
            </a:r>
            <a:endParaRPr lang="en-US" dirty="0"/>
          </a:p>
          <a:p>
            <a:pPr>
              <a:buNone/>
            </a:pPr>
            <a:r>
              <a:rPr lang="en-US" dirty="0" smtClean="0"/>
              <a:t>   </a:t>
            </a:r>
            <a:r>
              <a:rPr lang="en-US" b="1" dirty="0" smtClean="0"/>
              <a:t>Mercury and Venus </a:t>
            </a:r>
            <a:r>
              <a:rPr lang="en-US" dirty="0" smtClean="0"/>
              <a:t>are </a:t>
            </a:r>
            <a:r>
              <a:rPr lang="en-US" b="1" dirty="0" smtClean="0">
                <a:solidFill>
                  <a:srgbClr val="0070C0"/>
                </a:solidFill>
              </a:rPr>
              <a:t>closer</a:t>
            </a:r>
            <a:r>
              <a:rPr lang="en-US" dirty="0" smtClean="0"/>
              <a:t> to the Sun and thus the effect of gravity is </a:t>
            </a:r>
            <a:r>
              <a:rPr lang="en-US" b="1" dirty="0" smtClean="0">
                <a:solidFill>
                  <a:srgbClr val="0070C0"/>
                </a:solidFill>
              </a:rPr>
              <a:t>more</a:t>
            </a:r>
            <a:r>
              <a:rPr lang="en-US" dirty="0" smtClean="0"/>
              <a:t> pronounced.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</a:t>
            </a:r>
            <a:r>
              <a:rPr lang="en-US" b="1" dirty="0" smtClean="0"/>
              <a:t>Jupiter and Saturn </a:t>
            </a:r>
            <a:r>
              <a:rPr lang="en-US" dirty="0" smtClean="0"/>
              <a:t>are </a:t>
            </a:r>
            <a:r>
              <a:rPr lang="en-US" b="1" dirty="0" smtClean="0">
                <a:solidFill>
                  <a:srgbClr val="0070C0"/>
                </a:solidFill>
              </a:rPr>
              <a:t>farther</a:t>
            </a:r>
            <a:r>
              <a:rPr lang="en-US" dirty="0" smtClean="0"/>
              <a:t> away from the Sun and thus the effect of gravity is </a:t>
            </a:r>
            <a:r>
              <a:rPr lang="en-US" b="1" dirty="0" smtClean="0">
                <a:solidFill>
                  <a:srgbClr val="0070C0"/>
                </a:solidFill>
              </a:rPr>
              <a:t>less</a:t>
            </a:r>
            <a:r>
              <a:rPr lang="en-US" dirty="0" smtClean="0"/>
              <a:t> pronounced.</a:t>
            </a:r>
          </a:p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8458200" cy="58674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   This </a:t>
            </a:r>
            <a:r>
              <a:rPr lang="en-US" dirty="0"/>
              <a:t>hints </a:t>
            </a:r>
            <a:r>
              <a:rPr lang="en-US" dirty="0" smtClean="0"/>
              <a:t>that </a:t>
            </a:r>
            <a:r>
              <a:rPr lang="en-US" b="1" dirty="0" smtClean="0"/>
              <a:t>if</a:t>
            </a:r>
            <a:r>
              <a:rPr lang="en-US" dirty="0" smtClean="0"/>
              <a:t> the gravitational force is </a:t>
            </a:r>
            <a:r>
              <a:rPr lang="en-US" b="1" dirty="0" smtClean="0"/>
              <a:t>real</a:t>
            </a:r>
            <a:r>
              <a:rPr lang="en-US" dirty="0" smtClean="0"/>
              <a:t>, then it is correlated with closeness to the Sun!</a:t>
            </a:r>
          </a:p>
          <a:p>
            <a:pPr>
              <a:buFontTx/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   Moreover, young Newton could get a </a:t>
            </a:r>
            <a:r>
              <a:rPr lang="en-US" sz="3600" dirty="0" smtClean="0">
                <a:latin typeface="Arial Black" pitchFamily="34" charset="0"/>
              </a:rPr>
              <a:t>hint</a:t>
            </a:r>
            <a:r>
              <a:rPr lang="en-US" dirty="0" smtClean="0"/>
              <a:t> that such a force is inversely proportional to the square of the distance: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</a:t>
            </a:r>
            <a:r>
              <a:rPr lang="en-US" sz="3600" dirty="0" smtClean="0"/>
              <a:t>FORCE</a:t>
            </a:r>
            <a:r>
              <a:rPr lang="en-US" sz="3600" baseline="-25000" dirty="0" smtClean="0"/>
              <a:t>GRAVITY </a:t>
            </a:r>
            <a:r>
              <a:rPr lang="en-US" sz="3600" dirty="0" smtClean="0"/>
              <a:t> </a:t>
            </a:r>
            <a:r>
              <a:rPr lang="en-US" sz="3600" dirty="0" smtClean="0">
                <a:latin typeface="Arial Black" pitchFamily="34" charset="0"/>
              </a:rPr>
              <a:t>~</a:t>
            </a:r>
            <a:r>
              <a:rPr lang="en-US" sz="3600" dirty="0" smtClean="0"/>
              <a:t> 1</a:t>
            </a:r>
            <a:r>
              <a:rPr lang="en-US" sz="4400" dirty="0" smtClean="0">
                <a:latin typeface="Arial Black" pitchFamily="34" charset="0"/>
              </a:rPr>
              <a:t>/</a:t>
            </a:r>
            <a:r>
              <a:rPr lang="en-US" sz="3600" dirty="0" smtClean="0"/>
              <a:t>Distance</a:t>
            </a:r>
            <a:r>
              <a:rPr lang="en-US" sz="3600" baseline="30000" dirty="0" smtClean="0">
                <a:latin typeface="Arial Black" pitchFamily="34" charset="0"/>
              </a:rPr>
              <a:t>2</a:t>
            </a: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305800" cy="5029200"/>
          </a:xfrm>
        </p:spPr>
        <p:txBody>
          <a:bodyPr/>
          <a:lstStyle/>
          <a:p>
            <a:pPr>
              <a:buNone/>
            </a:pPr>
            <a:r>
              <a:rPr lang="en-US" sz="2600" dirty="0" smtClean="0"/>
              <a:t>    </a:t>
            </a:r>
            <a:r>
              <a:rPr lang="en-US" sz="2800" dirty="0" smtClean="0"/>
              <a:t>Kepler is the first thinker to hint at universal gravitation. </a:t>
            </a:r>
          </a:p>
          <a:p>
            <a:pPr>
              <a:buNone/>
            </a:pPr>
            <a:r>
              <a:rPr lang="en-US" sz="1200" dirty="0" smtClean="0"/>
              <a:t>    </a:t>
            </a:r>
          </a:p>
          <a:p>
            <a:pPr>
              <a:buNone/>
            </a:pPr>
            <a:r>
              <a:rPr lang="en-US" sz="2800" dirty="0" smtClean="0"/>
              <a:t>    Significantly, Kepler proclaimed a philosophical-mechanical point of view of the Solar System that attributed to the Sun a ‘</a:t>
            </a:r>
            <a:r>
              <a:rPr lang="en-US" sz="2800" b="1" dirty="0" err="1" smtClean="0"/>
              <a:t>motricem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animam</a:t>
            </a:r>
            <a:r>
              <a:rPr lang="en-US" sz="2800" dirty="0" smtClean="0"/>
              <a:t>’ (‘</a:t>
            </a:r>
            <a:r>
              <a:rPr lang="en-US" sz="2800" b="1" dirty="0" smtClean="0"/>
              <a:t>moving soul</a:t>
            </a:r>
            <a:r>
              <a:rPr lang="en-US" sz="2800" dirty="0" smtClean="0"/>
              <a:t>’), which causes the motion of planets.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sz="2800" dirty="0" smtClean="0"/>
              <a:t>    Kepler speculated that the Sun is the source of the planets’ motion. This was a direct hint for Newton!</a:t>
            </a:r>
          </a:p>
          <a:p>
            <a:pPr>
              <a:buNone/>
            </a:pPr>
            <a:endParaRPr lang="en-US" sz="2600" dirty="0" smtClean="0">
              <a:latin typeface="Arial Black" pitchFamily="34" charset="0"/>
            </a:endParaRPr>
          </a:p>
          <a:p>
            <a:pPr>
              <a:buNone/>
            </a:pPr>
            <a:endParaRPr lang="en-US" sz="2600" dirty="0">
              <a:latin typeface="Arial Black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600200" y="228600"/>
            <a:ext cx="5867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Kepler’s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Gravitation</a:t>
            </a:r>
            <a:r>
              <a:rPr lang="en-US" sz="3600" kern="0" baseline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al</a:t>
            </a:r>
            <a:r>
              <a:rPr lang="en-US" sz="3600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View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332038"/>
            <a:ext cx="8686800" cy="1782762"/>
          </a:xfrm>
        </p:spPr>
        <p:txBody>
          <a:bodyPr/>
          <a:lstStyle/>
          <a:p>
            <a:r>
              <a:rPr lang="en-US" dirty="0" smtClean="0"/>
              <a:t>========================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2438400"/>
            <a:ext cx="2209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8382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/>
              <a:t>René Descartes (1596 – 1650)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1600200"/>
            <a:ext cx="6858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The </a:t>
            </a:r>
            <a:r>
              <a:rPr lang="en-US" sz="3200" b="1" dirty="0" smtClean="0"/>
              <a:t>Cartesian Coordinate System </a:t>
            </a:r>
            <a:r>
              <a:rPr lang="en-US" sz="3200" dirty="0" smtClean="0"/>
              <a:t>was invented by René Descartes who published the idea later in </a:t>
            </a:r>
            <a:r>
              <a:rPr lang="en-US" sz="3200" b="1" dirty="0" smtClean="0"/>
              <a:t>1637</a:t>
            </a:r>
            <a:r>
              <a:rPr lang="en-US" sz="3200" dirty="0" smtClean="0"/>
              <a:t>.</a:t>
            </a: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524000"/>
            <a:ext cx="7696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But the </a:t>
            </a:r>
            <a:r>
              <a:rPr lang="en-US" sz="3000" b="1" dirty="0" smtClean="0"/>
              <a:t>mathematical implications of physical law </a:t>
            </a:r>
            <a:r>
              <a:rPr lang="en-US" sz="3000" dirty="0" smtClean="0"/>
              <a:t>create odd and uneven </a:t>
            </a:r>
            <a:r>
              <a:rPr lang="en-US" sz="3000" b="1" dirty="0" smtClean="0"/>
              <a:t>orbits</a:t>
            </a:r>
            <a:r>
              <a:rPr lang="en-US" sz="3000" dirty="0" smtClean="0"/>
              <a:t>.</a:t>
            </a:r>
          </a:p>
          <a:p>
            <a:endParaRPr lang="en-US" sz="3000" dirty="0" smtClean="0"/>
          </a:p>
          <a:p>
            <a:r>
              <a:rPr lang="en-US" sz="3000" dirty="0" smtClean="0"/>
              <a:t> Such as Conic Sections:</a:t>
            </a:r>
          </a:p>
          <a:p>
            <a:r>
              <a:rPr lang="en-US" sz="3000" dirty="0" smtClean="0"/>
              <a:t> ellipses, circles, parabolas, hyperbolas.</a:t>
            </a:r>
          </a:p>
          <a:p>
            <a:endParaRPr 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304800"/>
            <a:ext cx="7086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Humanity before Descartes was </a:t>
            </a:r>
            <a:r>
              <a:rPr lang="en-US" sz="2800" b="1" dirty="0" smtClean="0"/>
              <a:t>not aware </a:t>
            </a:r>
            <a:r>
              <a:rPr lang="en-US" sz="2800" dirty="0" smtClean="0"/>
              <a:t>of the horizontal and vertical graph system, nor of analytical geometry.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376" y="2057400"/>
            <a:ext cx="4342624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1371600"/>
            <a:ext cx="6705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Crucially, this facilitated soon afterwards </a:t>
            </a:r>
            <a:r>
              <a:rPr lang="en-US" sz="2800" u="sng" dirty="0" smtClean="0"/>
              <a:t>Isaac Newton</a:t>
            </a:r>
            <a:r>
              <a:rPr lang="en-US" sz="2800" dirty="0" smtClean="0"/>
              <a:t> formulation of </a:t>
            </a:r>
            <a:r>
              <a:rPr lang="en-US" sz="2800" b="1" dirty="0" smtClean="0"/>
              <a:t>Calculus</a:t>
            </a:r>
            <a:r>
              <a:rPr lang="en-US" sz="2800" dirty="0" smtClean="0"/>
              <a:t>, which in turned facilitated the formulation of physics based on Calculus.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70247"/>
            <a:ext cx="6781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u="sng" dirty="0" smtClean="0"/>
              <a:t>Analytical Geometry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2743200"/>
            <a:ext cx="4114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590800" y="914400"/>
            <a:ext cx="411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X</a:t>
            </a:r>
            <a:r>
              <a:rPr lang="en-US" sz="2400" baseline="30000" dirty="0" smtClean="0">
                <a:latin typeface="Arial Black" pitchFamily="34" charset="0"/>
              </a:rPr>
              <a:t>2</a:t>
            </a:r>
            <a:r>
              <a:rPr lang="en-US" sz="2400" dirty="0" smtClean="0"/>
              <a:t> + </a:t>
            </a:r>
            <a:r>
              <a:rPr lang="en-US" sz="2400" b="1" dirty="0" smtClean="0"/>
              <a:t>Y</a:t>
            </a:r>
            <a:r>
              <a:rPr lang="en-US" sz="2400" baseline="30000" dirty="0" smtClean="0">
                <a:latin typeface="Arial Black" pitchFamily="34" charset="0"/>
              </a:rPr>
              <a:t>2</a:t>
            </a:r>
            <a:r>
              <a:rPr lang="en-US" sz="2400" dirty="0" smtClean="0"/>
              <a:t> = 4             </a:t>
            </a:r>
            <a:r>
              <a:rPr lang="en-US" sz="2400" b="1" dirty="0" smtClean="0"/>
              <a:t> Circle</a:t>
            </a:r>
          </a:p>
          <a:p>
            <a:r>
              <a:rPr lang="en-US" sz="2400" b="1" dirty="0" smtClean="0"/>
              <a:t>X</a:t>
            </a:r>
            <a:r>
              <a:rPr lang="en-US" sz="2400" baseline="30000" dirty="0" smtClean="0">
                <a:latin typeface="Arial Black" pitchFamily="34" charset="0"/>
              </a:rPr>
              <a:t>2</a:t>
            </a:r>
            <a:r>
              <a:rPr lang="en-US" sz="2400" b="1" dirty="0" smtClean="0"/>
              <a:t>/</a:t>
            </a:r>
            <a:r>
              <a:rPr lang="en-US" sz="2400" dirty="0" smtClean="0"/>
              <a:t>16 + </a:t>
            </a:r>
            <a:r>
              <a:rPr lang="en-US" sz="2400" b="1" dirty="0" smtClean="0"/>
              <a:t>Y</a:t>
            </a:r>
            <a:r>
              <a:rPr lang="en-US" sz="2400" baseline="30000" dirty="0" smtClean="0">
                <a:latin typeface="Arial Black" pitchFamily="34" charset="0"/>
              </a:rPr>
              <a:t>2</a:t>
            </a:r>
            <a:r>
              <a:rPr lang="en-US" sz="2400" b="1" dirty="0" smtClean="0"/>
              <a:t>/</a:t>
            </a:r>
            <a:r>
              <a:rPr lang="en-US" sz="2400" dirty="0" smtClean="0"/>
              <a:t>9 = 1      </a:t>
            </a:r>
            <a:r>
              <a:rPr lang="en-US" sz="2400" b="1" dirty="0" smtClean="0"/>
              <a:t>Ellipse</a:t>
            </a:r>
          </a:p>
          <a:p>
            <a:r>
              <a:rPr lang="en-US" sz="2400" b="1" dirty="0" smtClean="0"/>
              <a:t>Y</a:t>
            </a:r>
            <a:r>
              <a:rPr lang="en-US" sz="2400" dirty="0" smtClean="0"/>
              <a:t> = 5</a:t>
            </a:r>
            <a:r>
              <a:rPr lang="en-US" sz="2400" b="1" dirty="0" smtClean="0"/>
              <a:t>X</a:t>
            </a:r>
            <a:r>
              <a:rPr lang="en-US" sz="2400" dirty="0" smtClean="0"/>
              <a:t> – 2                </a:t>
            </a:r>
            <a:r>
              <a:rPr lang="en-US" sz="2400" b="1" dirty="0" smtClean="0"/>
              <a:t> Line</a:t>
            </a:r>
          </a:p>
          <a:p>
            <a:r>
              <a:rPr lang="en-US" sz="2400" b="1" dirty="0" smtClean="0"/>
              <a:t>Y</a:t>
            </a:r>
            <a:r>
              <a:rPr lang="en-US" sz="2400" dirty="0" smtClean="0"/>
              <a:t> = </a:t>
            </a:r>
            <a:r>
              <a:rPr lang="en-US" sz="2400" b="1" dirty="0" smtClean="0"/>
              <a:t>X</a:t>
            </a:r>
            <a:r>
              <a:rPr lang="en-US" sz="2400" baseline="30000" dirty="0" smtClean="0">
                <a:latin typeface="Arial Black" pitchFamily="34" charset="0"/>
              </a:rPr>
              <a:t>2</a:t>
            </a:r>
            <a:r>
              <a:rPr lang="en-US" sz="2400" dirty="0" smtClean="0"/>
              <a:t> + 8              </a:t>
            </a:r>
            <a:r>
              <a:rPr lang="en-US" sz="2400" b="1" dirty="0" smtClean="0"/>
              <a:t>Parabola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332038"/>
            <a:ext cx="8686800" cy="1782762"/>
          </a:xfrm>
        </p:spPr>
        <p:txBody>
          <a:bodyPr/>
          <a:lstStyle/>
          <a:p>
            <a:r>
              <a:rPr lang="en-US" dirty="0" smtClean="0"/>
              <a:t>========================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8382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/>
              <a:t>Isaac Newton (1642 - 1727)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362200"/>
            <a:ext cx="2247900" cy="276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609600"/>
            <a:ext cx="4191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latin typeface="+mn-lt"/>
              </a:rPr>
              <a:t>Galileo</a:t>
            </a:r>
            <a:r>
              <a:rPr lang="en-US" sz="3200" dirty="0" smtClean="0">
                <a:latin typeface="+mn-lt"/>
              </a:rPr>
              <a:t>’s Terrestrial Experiments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76800" y="609600"/>
            <a:ext cx="396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 err="1" smtClean="0">
                <a:latin typeface="+mn-lt"/>
              </a:rPr>
              <a:t>Kepler</a:t>
            </a:r>
            <a:r>
              <a:rPr lang="en-US" sz="3200" dirty="0" err="1" smtClean="0">
                <a:latin typeface="+mn-lt"/>
              </a:rPr>
              <a:t>’s</a:t>
            </a:r>
            <a:r>
              <a:rPr lang="en-US" sz="3200" dirty="0" smtClean="0">
                <a:latin typeface="+mn-lt"/>
              </a:rPr>
              <a:t> Celestial  Data Analysis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3400" y="4876800"/>
            <a:ext cx="7924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latin typeface="+mn-lt"/>
              </a:rPr>
              <a:t>Newton</a:t>
            </a:r>
            <a:r>
              <a:rPr lang="en-US" sz="3200" dirty="0" smtClean="0">
                <a:latin typeface="+mn-lt"/>
              </a:rPr>
              <a:t>’s Grand Synthesis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057400"/>
            <a:ext cx="5448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04800"/>
            <a:ext cx="7924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>
                <a:latin typeface="Arial Black" pitchFamily="34" charset="0"/>
              </a:rPr>
              <a:t>Galileo’s Terrestrial Experiments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824038"/>
            <a:ext cx="4251378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33400" y="4572000"/>
            <a:ext cx="8153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en-US" sz="2800" dirty="0" smtClean="0"/>
              <a:t>Horizontal inertia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sz="2800" dirty="0" smtClean="0"/>
              <a:t>Vertical  acceleration (regardless of mass)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sz="2800" u="sng" dirty="0" smtClean="0"/>
              <a:t>Earth</a:t>
            </a:r>
            <a:r>
              <a:rPr lang="en-US" sz="2800" dirty="0" smtClean="0"/>
              <a:t> (gravity) </a:t>
            </a:r>
            <a:r>
              <a:rPr lang="en-US" sz="2800" dirty="0" smtClean="0">
                <a:latin typeface="Arial Black" pitchFamily="34" charset="0"/>
              </a:rPr>
              <a:t>is not </a:t>
            </a:r>
            <a:r>
              <a:rPr lang="en-US" sz="2800" dirty="0" smtClean="0"/>
              <a:t>suspected as a cause of vertical acceleration – so Galileo is puzzled</a:t>
            </a:r>
            <a:r>
              <a:rPr lang="en-US" sz="1100" dirty="0" smtClean="0"/>
              <a:t> </a:t>
            </a:r>
            <a:r>
              <a:rPr lang="en-US" sz="2800" dirty="0" smtClean="0"/>
              <a:t>!</a:t>
            </a:r>
          </a:p>
          <a:p>
            <a:endParaRPr lang="en-US" sz="28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048000" y="1066801"/>
            <a:ext cx="342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00B0F0"/>
                </a:solidFill>
              </a:rPr>
              <a:t>Projectile Motion </a:t>
            </a: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04800"/>
            <a:ext cx="7924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 smtClean="0">
                <a:latin typeface="Arial Black" pitchFamily="34" charset="0"/>
              </a:rPr>
              <a:t>Kepler’s</a:t>
            </a:r>
            <a:r>
              <a:rPr lang="en-US" sz="3200" dirty="0" smtClean="0">
                <a:latin typeface="Arial Black" pitchFamily="34" charset="0"/>
              </a:rPr>
              <a:t> Celestial  Data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4584918"/>
            <a:ext cx="822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en-US" sz="2800" dirty="0" smtClean="0"/>
              <a:t>Differentiated speed (regardless of mass)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sz="2800" dirty="0" smtClean="0"/>
              <a:t>Faster when near the Sun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sz="2800" dirty="0" smtClean="0"/>
              <a:t>Slower when far from the Sun 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sz="2800" dirty="0" smtClean="0"/>
              <a:t>The </a:t>
            </a:r>
            <a:r>
              <a:rPr lang="en-US" sz="2800" u="sng" dirty="0" smtClean="0"/>
              <a:t>Sun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Arial Black" pitchFamily="34" charset="0"/>
              </a:rPr>
              <a:t>is</a:t>
            </a:r>
            <a:r>
              <a:rPr lang="en-US" sz="2800" dirty="0" smtClean="0"/>
              <a:t> suspected as a cause of gravity</a:t>
            </a:r>
            <a:r>
              <a:rPr lang="en-US" sz="1100" dirty="0" smtClean="0"/>
              <a:t> </a:t>
            </a:r>
            <a:r>
              <a:rPr lang="en-US" sz="2800" dirty="0" smtClean="0"/>
              <a:t>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457938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04800"/>
            <a:ext cx="7924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>
                <a:latin typeface="Arial Black" pitchFamily="34" charset="0"/>
              </a:rPr>
              <a:t>Newton’s Grand Synthesis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71600"/>
            <a:ext cx="7456000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04800"/>
            <a:ext cx="7924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>
                <a:latin typeface="Arial Black" pitchFamily="34" charset="0"/>
              </a:rPr>
              <a:t>Newton’s Grand Synthesis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752600"/>
            <a:ext cx="85344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en-US" sz="2800" dirty="0" smtClean="0"/>
              <a:t>The unification of the Heavens and the Earth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sz="2800" dirty="0" smtClean="0"/>
              <a:t>‘Ball Projectile Motion’ </a:t>
            </a:r>
            <a:r>
              <a:rPr lang="en-US" sz="3200" dirty="0" smtClean="0"/>
              <a:t>= </a:t>
            </a:r>
            <a:r>
              <a:rPr lang="en-US" sz="2800" dirty="0" smtClean="0"/>
              <a:t>‘Planet Projectile Motion’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sz="2800" dirty="0" smtClean="0"/>
              <a:t>Inertia in all directions, unless a force is present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sz="2800" dirty="0" smtClean="0"/>
              <a:t>Universal gravitation as a force leading to acceleration</a:t>
            </a: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1219200"/>
            <a:ext cx="670560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The Planets, the Sun, and the Moon are </a:t>
            </a:r>
            <a:r>
              <a:rPr lang="en-US" sz="3000" b="1" dirty="0" smtClean="0"/>
              <a:t>physical entities</a:t>
            </a:r>
            <a:r>
              <a:rPr lang="en-US" sz="3000" dirty="0" smtClean="0"/>
              <a:t>.</a:t>
            </a:r>
          </a:p>
          <a:p>
            <a:endParaRPr lang="en-US" sz="2600" b="1" dirty="0" smtClean="0"/>
          </a:p>
          <a:p>
            <a:r>
              <a:rPr lang="en-US" sz="3000" dirty="0" smtClean="0"/>
              <a:t>Hence</a:t>
            </a:r>
          </a:p>
          <a:p>
            <a:endParaRPr lang="en-US" sz="2600" b="1" dirty="0" smtClean="0"/>
          </a:p>
          <a:p>
            <a:pPr>
              <a:lnSpc>
                <a:spcPct val="150000"/>
              </a:lnSpc>
            </a:pPr>
            <a:r>
              <a:rPr lang="en-US" sz="3000" dirty="0" smtClean="0"/>
              <a:t>They undergo change.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They are not perfectly-looking.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They are not </a:t>
            </a:r>
            <a:r>
              <a:rPr lang="en-US" sz="3000" b="1" dirty="0" smtClean="0"/>
              <a:t>Greek Gods</a:t>
            </a:r>
            <a:r>
              <a:rPr lang="en-US" sz="3000" dirty="0" smtClean="0"/>
              <a:t>.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4589383"/>
            <a:ext cx="83058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Published by Newton in 1687</a:t>
            </a:r>
          </a:p>
          <a:p>
            <a:pPr algn="ctr"/>
            <a:endParaRPr lang="en-US" sz="1000" dirty="0" smtClean="0"/>
          </a:p>
          <a:p>
            <a:pPr algn="ctr"/>
            <a:r>
              <a:rPr lang="en-US" sz="2400" dirty="0" err="1" smtClean="0"/>
              <a:t>Philosophiae</a:t>
            </a:r>
            <a:r>
              <a:rPr lang="en-US" sz="2400" dirty="0" smtClean="0"/>
              <a:t> </a:t>
            </a:r>
            <a:r>
              <a:rPr lang="en-US" sz="2400" dirty="0" err="1" smtClean="0"/>
              <a:t>Naturalis</a:t>
            </a:r>
            <a:r>
              <a:rPr lang="en-US" sz="2400" dirty="0" smtClean="0"/>
              <a:t> Principia </a:t>
            </a:r>
            <a:r>
              <a:rPr lang="en-US" sz="2400" dirty="0" err="1" smtClean="0"/>
              <a:t>Mathematica</a:t>
            </a:r>
            <a:r>
              <a:rPr lang="en-US" sz="2400" dirty="0" smtClean="0"/>
              <a:t> (Latin)</a:t>
            </a:r>
          </a:p>
          <a:p>
            <a:pPr algn="ctr"/>
            <a:r>
              <a:rPr lang="en-US" sz="2400" dirty="0" smtClean="0"/>
              <a:t>     Mathematical Principles of Natural Philosophy (English)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457200"/>
            <a:ext cx="566579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381000"/>
            <a:ext cx="67818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 smtClean="0"/>
              <a:t>First law:</a:t>
            </a:r>
            <a:endParaRPr lang="en-US" sz="2200" u="sng" dirty="0" smtClean="0"/>
          </a:p>
          <a:p>
            <a:pPr algn="just"/>
            <a:r>
              <a:rPr lang="en-US" sz="2200" dirty="0" smtClean="0"/>
              <a:t>In an inertial frame of reference, an object obeys the law of inertia in all 3 dimensions, unless acted upon by a force.</a:t>
            </a:r>
          </a:p>
          <a:p>
            <a:r>
              <a:rPr lang="en-US" sz="2200" dirty="0" smtClean="0"/>
              <a:t> </a:t>
            </a:r>
          </a:p>
          <a:p>
            <a:r>
              <a:rPr lang="en-US" sz="2200" b="1" u="sng" dirty="0" smtClean="0"/>
              <a:t>Second law:</a:t>
            </a:r>
            <a:endParaRPr lang="en-US" sz="2200" u="sng" dirty="0" smtClean="0"/>
          </a:p>
          <a:p>
            <a:pPr algn="just"/>
            <a:r>
              <a:rPr lang="en-US" sz="2200" dirty="0" smtClean="0"/>
              <a:t>In an inertial frame of reference the vector sum </a:t>
            </a:r>
            <a:r>
              <a:rPr lang="en-US" sz="2200" b="1" dirty="0" smtClean="0"/>
              <a:t>F</a:t>
            </a:r>
            <a:r>
              <a:rPr lang="en-US" sz="2200" dirty="0" smtClean="0"/>
              <a:t> of the 3 forces in all 3 dimensions acting on an object is equal to the mass </a:t>
            </a:r>
            <a:r>
              <a:rPr lang="en-US" sz="2200" b="1" dirty="0" smtClean="0"/>
              <a:t>M</a:t>
            </a:r>
            <a:r>
              <a:rPr lang="en-US" sz="2200" dirty="0" smtClean="0"/>
              <a:t> of that object multiplied by the vector sum </a:t>
            </a:r>
            <a:r>
              <a:rPr lang="en-US" sz="2200" b="1" dirty="0" smtClean="0"/>
              <a:t>A</a:t>
            </a:r>
            <a:r>
              <a:rPr lang="en-US" sz="2200" dirty="0" smtClean="0"/>
              <a:t> of the three accelerations of the object in all three dimensions, namely </a:t>
            </a:r>
            <a:r>
              <a:rPr lang="en-US" sz="2200" b="1" dirty="0" smtClean="0"/>
              <a:t>F = MA</a:t>
            </a:r>
            <a:r>
              <a:rPr lang="en-US" sz="2200" dirty="0" smtClean="0"/>
              <a:t>. </a:t>
            </a:r>
          </a:p>
          <a:p>
            <a:r>
              <a:rPr lang="en-US" sz="2200" b="1" dirty="0" smtClean="0"/>
              <a:t> </a:t>
            </a:r>
            <a:endParaRPr lang="en-US" sz="2200" dirty="0" smtClean="0"/>
          </a:p>
          <a:p>
            <a:r>
              <a:rPr lang="en-US" sz="2200" b="1" u="sng" dirty="0" smtClean="0"/>
              <a:t>Third law:</a:t>
            </a:r>
            <a:endParaRPr lang="en-US" sz="2200" u="sng" dirty="0" smtClean="0"/>
          </a:p>
          <a:p>
            <a:pPr algn="just"/>
            <a:r>
              <a:rPr lang="en-US" sz="2200" dirty="0" smtClean="0"/>
              <a:t>When one body exerts a force on a second body, the second body simultaneously exerts a force equal in magnitude and opposite in direction on the first body (the action-reaction law).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762000"/>
            <a:ext cx="632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Newton's law of Universal Gravitation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057400"/>
            <a:ext cx="4495799" cy="163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447800" y="495300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b="1" dirty="0" smtClean="0"/>
              <a:t>G = 6.67*10</a:t>
            </a:r>
            <a:r>
              <a:rPr lang="en-US" sz="2400" b="1" baseline="30000" dirty="0" smtClean="0">
                <a:latin typeface="Arial Black" pitchFamily="34" charset="0"/>
              </a:rPr>
              <a:t>-11</a:t>
            </a:r>
            <a:r>
              <a:rPr lang="en-US" sz="2400" dirty="0" smtClean="0"/>
              <a:t> meters</a:t>
            </a:r>
            <a:r>
              <a:rPr lang="en-US" sz="2400" baseline="30000" dirty="0" smtClean="0">
                <a:latin typeface="Arial Black" pitchFamily="34" charset="0"/>
              </a:rPr>
              <a:t>3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kilograms</a:t>
            </a:r>
            <a:r>
              <a:rPr lang="en-US" sz="2400" baseline="30000" dirty="0" smtClean="0">
                <a:latin typeface="Arial Black" pitchFamily="34" charset="0"/>
              </a:rPr>
              <a:t>-1</a:t>
            </a:r>
            <a:r>
              <a:rPr lang="en-US" sz="2400" dirty="0" smtClean="0"/>
              <a:t> seconds</a:t>
            </a:r>
            <a:r>
              <a:rPr lang="en-US" sz="2400" baseline="30000" dirty="0" smtClean="0">
                <a:latin typeface="Arial Black" pitchFamily="34" charset="0"/>
              </a:rPr>
              <a:t>-2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332038"/>
            <a:ext cx="8686800" cy="1782762"/>
          </a:xfrm>
        </p:spPr>
        <p:txBody>
          <a:bodyPr/>
          <a:lstStyle/>
          <a:p>
            <a:r>
              <a:rPr lang="en-US" dirty="0" smtClean="0"/>
              <a:t>========================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1425575"/>
            <a:ext cx="4572000" cy="1470025"/>
          </a:xfrm>
        </p:spPr>
        <p:txBody>
          <a:bodyPr/>
          <a:lstStyle/>
          <a:p>
            <a:r>
              <a:rPr lang="en-US" sz="3600" dirty="0" smtClean="0">
                <a:latin typeface="+mn-lt"/>
              </a:rPr>
              <a:t>The Rise and Fall of</a:t>
            </a:r>
            <a:br>
              <a:rPr lang="en-US" sz="3600" dirty="0" smtClean="0">
                <a:latin typeface="+mn-lt"/>
              </a:rPr>
            </a:br>
            <a:r>
              <a:rPr lang="en-US" sz="800" dirty="0" smtClean="0">
                <a:latin typeface="+mn-lt"/>
              </a:rPr>
              <a:t/>
            </a:r>
            <a:br>
              <a:rPr lang="en-US" sz="800" dirty="0" smtClean="0">
                <a:latin typeface="+mn-lt"/>
              </a:rPr>
            </a:br>
            <a:r>
              <a:rPr lang="en-US" sz="3600" dirty="0" err="1" smtClean="0">
                <a:latin typeface="Arial Black" pitchFamily="34" charset="0"/>
              </a:rPr>
              <a:t>Bode’s</a:t>
            </a:r>
            <a:r>
              <a:rPr lang="en-US" sz="3600" dirty="0" smtClean="0">
                <a:latin typeface="Arial Black" pitchFamily="34" charset="0"/>
              </a:rPr>
              <a:t> </a:t>
            </a:r>
            <a:r>
              <a:rPr lang="en-US" sz="3600" dirty="0">
                <a:latin typeface="Arial Black" pitchFamily="34" charset="0"/>
              </a:rPr>
              <a:t>Law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066800"/>
            <a:ext cx="6400800" cy="1752600"/>
          </a:xfrm>
        </p:spPr>
        <p:txBody>
          <a:bodyPr/>
          <a:lstStyle/>
          <a:p>
            <a:r>
              <a:rPr lang="en-US" dirty="0"/>
              <a:t>Johann </a:t>
            </a:r>
            <a:r>
              <a:rPr lang="en-US" dirty="0" smtClean="0"/>
              <a:t>Bode </a:t>
            </a:r>
            <a:r>
              <a:rPr lang="en-US" dirty="0"/>
              <a:t>(1747 – 1826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dirty="0"/>
              <a:t>German </a:t>
            </a:r>
            <a:r>
              <a:rPr lang="en-US" dirty="0" smtClean="0"/>
              <a:t>astronomer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381000"/>
            <a:ext cx="6705600" cy="761999"/>
          </a:xfrm>
        </p:spPr>
        <p:txBody>
          <a:bodyPr/>
          <a:lstStyle/>
          <a:p>
            <a:r>
              <a:rPr lang="en-US" sz="3600" dirty="0" smtClean="0">
                <a:latin typeface="+mn-lt"/>
              </a:rPr>
              <a:t>The Solar System</a:t>
            </a:r>
            <a:endParaRPr lang="en-US" sz="3600" dirty="0">
              <a:latin typeface="Arial Black" pitchFamily="34" charset="0"/>
            </a:endParaRPr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600200"/>
            <a:ext cx="6841067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317718"/>
            <a:ext cx="6019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Planetary distances in units of </a:t>
            </a:r>
            <a:r>
              <a:rPr lang="en-US" sz="3200" b="1" dirty="0" smtClean="0"/>
              <a:t>0.10 as </a:t>
            </a:r>
            <a:r>
              <a:rPr lang="en-US" sz="3200" dirty="0" smtClean="0"/>
              <a:t>(</a:t>
            </a:r>
            <a:r>
              <a:rPr lang="en-US" sz="3200" b="1" dirty="0" smtClean="0"/>
              <a:t>a</a:t>
            </a:r>
            <a:r>
              <a:rPr lang="en-US" sz="3200" dirty="0" smtClean="0"/>
              <a:t>stronomical </a:t>
            </a:r>
            <a:r>
              <a:rPr lang="en-US" sz="3200" b="1" dirty="0" smtClean="0"/>
              <a:t>u</a:t>
            </a:r>
            <a:r>
              <a:rPr lang="en-US" sz="3200" dirty="0" smtClean="0"/>
              <a:t>nit</a:t>
            </a:r>
            <a:r>
              <a:rPr lang="en-US" sz="3200" dirty="0" smtClean="0">
                <a:latin typeface="Arial Black" pitchFamily="34" charset="0"/>
              </a:rPr>
              <a:t>/</a:t>
            </a:r>
            <a:r>
              <a:rPr lang="en-US" sz="3200" dirty="0" smtClean="0"/>
              <a:t>10)</a:t>
            </a:r>
          </a:p>
          <a:p>
            <a:endParaRPr lang="en-US" sz="1600" dirty="0" smtClean="0"/>
          </a:p>
          <a:p>
            <a:r>
              <a:rPr lang="en-US" sz="3200" dirty="0" smtClean="0"/>
              <a:t>      au = 149,597,871 km </a:t>
            </a:r>
            <a:endParaRPr lang="en-US" sz="3200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2514600"/>
            <a:ext cx="3744599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05600" cy="761999"/>
          </a:xfrm>
        </p:spPr>
        <p:txBody>
          <a:bodyPr/>
          <a:lstStyle/>
          <a:p>
            <a:r>
              <a:rPr lang="en-US" sz="3600" dirty="0" smtClean="0">
                <a:latin typeface="+mn-lt"/>
              </a:rPr>
              <a:t>The Positions of </a:t>
            </a:r>
            <a:r>
              <a:rPr lang="en-US" sz="3600" b="1" dirty="0" smtClean="0">
                <a:latin typeface="+mn-lt"/>
              </a:rPr>
              <a:t>6</a:t>
            </a:r>
            <a:r>
              <a:rPr lang="en-US" sz="3600" dirty="0" smtClean="0">
                <a:latin typeface="+mn-lt"/>
              </a:rPr>
              <a:t> Planets</a:t>
            </a:r>
            <a:endParaRPr lang="en-US" sz="3600" dirty="0">
              <a:latin typeface="Arial Black" pitchFamily="34" charset="0"/>
            </a:endParaRPr>
          </a:p>
        </p:txBody>
      </p:sp>
      <p:pic>
        <p:nvPicPr>
          <p:cNvPr id="22528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366963"/>
            <a:ext cx="871378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533401"/>
            <a:ext cx="5105400" cy="838199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    </a:t>
            </a:r>
            <a:r>
              <a:rPr lang="en-US" dirty="0" err="1" smtClean="0"/>
              <a:t>Bode’s</a:t>
            </a:r>
            <a:r>
              <a:rPr lang="en-US" dirty="0" smtClean="0"/>
              <a:t> question: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1371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Why are the planets positioned around the Sun as they are?</a:t>
            </a:r>
            <a:endParaRPr lang="en-US" sz="4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18113" name="Rectangle 1"/>
          <p:cNvSpPr>
            <a:spLocks noChangeArrowheads="1"/>
          </p:cNvSpPr>
          <p:nvPr/>
        </p:nvSpPr>
        <p:spPr bwMode="auto">
          <a:xfrm>
            <a:off x="1143000" y="4038600"/>
            <a:ext cx="73152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Let us fit </a:t>
            </a: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the six distances into 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mathematical expression!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90800" y="3352801"/>
            <a:ext cx="5105400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Bode’s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answer: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81000"/>
            <a:ext cx="8153400" cy="1066800"/>
          </a:xfrm>
        </p:spPr>
        <p:txBody>
          <a:bodyPr/>
          <a:lstStyle/>
          <a:p>
            <a:pPr lvl="0" algn="ctr">
              <a:buNone/>
              <a:defRPr/>
            </a:pPr>
            <a:r>
              <a:rPr lang="en-US" sz="4000" u="sng" dirty="0" smtClean="0"/>
              <a:t>(III) The Geocentric Model</a:t>
            </a:r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</a:t>
            </a:r>
            <a:endParaRPr lang="en-US" sz="2400" dirty="0" smtClean="0"/>
          </a:p>
          <a:p>
            <a:pPr algn="ctr">
              <a:buNone/>
            </a:pPr>
            <a:endParaRPr lang="en-US" sz="1200" dirty="0" smtClean="0"/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708594"/>
            <a:ext cx="4876800" cy="476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620000" cy="1828799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     </a:t>
            </a:r>
            <a:r>
              <a:rPr lang="en-US" dirty="0" smtClean="0"/>
              <a:t>Bode at heart was a </a:t>
            </a:r>
            <a:r>
              <a:rPr lang="en-US" b="1" dirty="0" smtClean="0"/>
              <a:t>data analyst</a:t>
            </a:r>
            <a:r>
              <a:rPr lang="en-US" dirty="0" smtClean="0"/>
              <a:t>! </a:t>
            </a:r>
          </a:p>
          <a:p>
            <a:pPr>
              <a:lnSpc>
                <a:spcPct val="90000"/>
              </a:lnSpc>
              <a:buNone/>
            </a:pPr>
            <a:endParaRPr lang="en-US" sz="1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 More so than being an </a:t>
            </a:r>
            <a:r>
              <a:rPr lang="en-US" b="1" dirty="0" smtClean="0"/>
              <a:t>astronomer</a:t>
            </a:r>
            <a:r>
              <a:rPr lang="en-US" dirty="0" smtClean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685800"/>
            <a:ext cx="8839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How do you find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pattern in data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not</a:t>
            </a:r>
            <a:r>
              <a:rPr kumimoji="0" lang="en-US" sz="32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via some mathematical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expression?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kern="0" baseline="0" dirty="0" smtClean="0"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baseline="0" dirty="0" smtClean="0">
              <a:latin typeface="+mn-lt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</a:pPr>
            <a:r>
              <a:rPr lang="en-US" sz="2400" kern="0" baseline="0" dirty="0" smtClean="0">
                <a:latin typeface="+mn-lt"/>
                <a:cs typeface="+mn-cs"/>
              </a:rPr>
              <a:t>“It</a:t>
            </a:r>
            <a:r>
              <a:rPr lang="en-US" sz="2400" kern="0" dirty="0" smtClean="0">
                <a:latin typeface="+mn-lt"/>
                <a:cs typeface="+mn-cs"/>
              </a:rPr>
              <a:t> triples each time”               </a:t>
            </a:r>
            <a:r>
              <a:rPr lang="en-US" sz="2400" kern="0" dirty="0" smtClean="0">
                <a:latin typeface="+mn-lt"/>
                <a:cs typeface="+mn-cs"/>
                <a:sym typeface="Wingdings" pitchFamily="2" charset="2"/>
              </a:rPr>
              <a:t>    </a:t>
            </a:r>
            <a:r>
              <a:rPr lang="en-US" sz="2400" b="1" kern="0" dirty="0" smtClean="0">
                <a:latin typeface="+mn-lt"/>
                <a:cs typeface="+mn-cs"/>
                <a:sym typeface="Wingdings" pitchFamily="2" charset="2"/>
              </a:rPr>
              <a:t>NEXT</a:t>
            </a:r>
            <a:r>
              <a:rPr lang="en-US" sz="2400" kern="0" dirty="0" smtClean="0">
                <a:latin typeface="+mn-lt"/>
                <a:cs typeface="+mn-cs"/>
                <a:sym typeface="Wingdings" pitchFamily="2" charset="2"/>
              </a:rPr>
              <a:t> </a:t>
            </a:r>
            <a:r>
              <a:rPr lang="en-US" sz="2400" kern="0" dirty="0" smtClean="0">
                <a:latin typeface="Arial Black" pitchFamily="34" charset="0"/>
                <a:cs typeface="+mn-cs"/>
                <a:sym typeface="Wingdings" pitchFamily="2" charset="2"/>
              </a:rPr>
              <a:t>=</a:t>
            </a:r>
            <a:r>
              <a:rPr lang="en-US" sz="2400" kern="0" dirty="0" smtClean="0">
                <a:latin typeface="+mn-lt"/>
                <a:cs typeface="+mn-cs"/>
                <a:sym typeface="Wingdings" pitchFamily="2" charset="2"/>
              </a:rPr>
              <a:t> </a:t>
            </a:r>
            <a:r>
              <a:rPr lang="en-US" sz="2400" b="1" kern="0" dirty="0" smtClean="0">
                <a:latin typeface="+mn-lt"/>
                <a:cs typeface="+mn-cs"/>
                <a:sym typeface="Wingdings" pitchFamily="2" charset="2"/>
              </a:rPr>
              <a:t>PREVIOUS </a:t>
            </a:r>
            <a:r>
              <a:rPr lang="en-US" sz="2000" b="1" kern="0" dirty="0" smtClean="0">
                <a:sym typeface="Wingdings" pitchFamily="2" charset="2"/>
              </a:rPr>
              <a:t>x</a:t>
            </a:r>
            <a:r>
              <a:rPr lang="en-US" sz="2400" kern="0" dirty="0" smtClean="0">
                <a:sym typeface="Wingdings" pitchFamily="2" charset="2"/>
              </a:rPr>
              <a:t> </a:t>
            </a:r>
            <a:r>
              <a:rPr lang="en-US" sz="2400" kern="0" dirty="0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3</a:t>
            </a:r>
            <a:endParaRPr lang="en-US" sz="2400" b="1" kern="0" dirty="0" smtClean="0">
              <a:solidFill>
                <a:srgbClr val="00B050"/>
              </a:solidFill>
              <a:latin typeface="+mn-lt"/>
              <a:cs typeface="+mn-cs"/>
              <a:sym typeface="Wingdings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dirty="0" smtClean="0">
              <a:solidFill>
                <a:srgbClr val="00B050"/>
              </a:solidFill>
              <a:latin typeface="+mn-lt"/>
              <a:cs typeface="+mn-cs"/>
              <a:sym typeface="Wingdings" pitchFamily="2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400" kern="0" dirty="0" smtClean="0"/>
              <a:t>“</a:t>
            </a:r>
            <a:r>
              <a:rPr lang="en-US" sz="2400" kern="0" dirty="0" smtClean="0">
                <a:latin typeface="+mn-lt"/>
                <a:cs typeface="+mn-cs"/>
              </a:rPr>
              <a:t>It jumps by 77 each time</a:t>
            </a:r>
            <a:r>
              <a:rPr lang="en-US" sz="2400" kern="0" dirty="0" smtClean="0"/>
              <a:t>”     </a:t>
            </a:r>
            <a:r>
              <a:rPr lang="en-US" sz="2400" kern="0" dirty="0" smtClean="0">
                <a:sym typeface="Wingdings" pitchFamily="2" charset="2"/>
              </a:rPr>
              <a:t>    </a:t>
            </a:r>
            <a:r>
              <a:rPr lang="en-US" sz="2400" b="1" kern="0" dirty="0" smtClean="0">
                <a:sym typeface="Wingdings" pitchFamily="2" charset="2"/>
              </a:rPr>
              <a:t>NEXT</a:t>
            </a:r>
            <a:r>
              <a:rPr lang="en-US" sz="2400" kern="0" dirty="0" smtClean="0">
                <a:sym typeface="Wingdings" pitchFamily="2" charset="2"/>
              </a:rPr>
              <a:t> </a:t>
            </a:r>
            <a:r>
              <a:rPr lang="en-US" sz="2400" kern="0" dirty="0" smtClean="0">
                <a:latin typeface="Arial Black" pitchFamily="34" charset="0"/>
                <a:cs typeface="+mn-cs"/>
                <a:sym typeface="Wingdings" pitchFamily="2" charset="2"/>
              </a:rPr>
              <a:t>=</a:t>
            </a:r>
            <a:r>
              <a:rPr lang="en-US" sz="2400" kern="0" dirty="0" smtClean="0">
                <a:sym typeface="Wingdings" pitchFamily="2" charset="2"/>
              </a:rPr>
              <a:t> </a:t>
            </a:r>
            <a:r>
              <a:rPr lang="en-US" sz="2400" b="1" kern="0" dirty="0" smtClean="0">
                <a:sym typeface="Wingdings" pitchFamily="2" charset="2"/>
              </a:rPr>
              <a:t>PREVIOUS +</a:t>
            </a:r>
            <a:r>
              <a:rPr lang="en-US" sz="2400" kern="0" dirty="0" smtClean="0">
                <a:sym typeface="Wingdings" pitchFamily="2" charset="2"/>
              </a:rPr>
              <a:t> </a:t>
            </a:r>
            <a:r>
              <a:rPr lang="en-US" sz="2400" kern="0" dirty="0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77</a:t>
            </a:r>
            <a:endParaRPr lang="en-US" sz="2400" b="1" kern="0" dirty="0" smtClean="0">
              <a:solidFill>
                <a:srgbClr val="00B050"/>
              </a:solidFill>
              <a:sym typeface="Wingdings" pitchFamily="2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400" b="1" kern="0" dirty="0" smtClean="0">
              <a:solidFill>
                <a:srgbClr val="00B050"/>
              </a:solidFill>
              <a:sym typeface="Wingdings" pitchFamily="2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400" kern="0" dirty="0" smtClean="0"/>
              <a:t>“</a:t>
            </a:r>
            <a:r>
              <a:rPr lang="en-US" sz="2400" kern="0" dirty="0" smtClean="0">
                <a:latin typeface="+mn-lt"/>
                <a:cs typeface="+mn-cs"/>
              </a:rPr>
              <a:t>It shrinks by 50% each time</a:t>
            </a:r>
            <a:r>
              <a:rPr lang="en-US" sz="2400" kern="0" dirty="0" smtClean="0"/>
              <a:t>”  </a:t>
            </a:r>
            <a:r>
              <a:rPr lang="en-US" sz="2400" kern="0" dirty="0" smtClean="0">
                <a:sym typeface="Wingdings" pitchFamily="2" charset="2"/>
              </a:rPr>
              <a:t>   </a:t>
            </a:r>
            <a:r>
              <a:rPr lang="en-US" sz="2400" b="1" kern="0" dirty="0" smtClean="0">
                <a:sym typeface="Wingdings" pitchFamily="2" charset="2"/>
              </a:rPr>
              <a:t>NEXT</a:t>
            </a:r>
            <a:r>
              <a:rPr lang="en-US" sz="2400" kern="0" dirty="0" smtClean="0">
                <a:sym typeface="Wingdings" pitchFamily="2" charset="2"/>
              </a:rPr>
              <a:t> </a:t>
            </a:r>
            <a:r>
              <a:rPr lang="en-US" sz="2400" kern="0" dirty="0" smtClean="0">
                <a:latin typeface="Arial Black" pitchFamily="34" charset="0"/>
                <a:cs typeface="+mn-cs"/>
                <a:sym typeface="Wingdings" pitchFamily="2" charset="2"/>
              </a:rPr>
              <a:t>=</a:t>
            </a:r>
            <a:r>
              <a:rPr lang="en-US" sz="2400" kern="0" dirty="0" smtClean="0">
                <a:sym typeface="Wingdings" pitchFamily="2" charset="2"/>
              </a:rPr>
              <a:t> </a:t>
            </a:r>
            <a:r>
              <a:rPr lang="en-US" sz="2400" b="1" kern="0" dirty="0" smtClean="0">
                <a:sym typeface="Wingdings" pitchFamily="2" charset="2"/>
              </a:rPr>
              <a:t>PREVIOUS</a:t>
            </a:r>
            <a:r>
              <a:rPr lang="en-US" sz="2400" kern="0" dirty="0" smtClean="0">
                <a:sym typeface="Wingdings" pitchFamily="2" charset="2"/>
              </a:rPr>
              <a:t> </a:t>
            </a:r>
            <a:r>
              <a:rPr lang="en-US" sz="2000" b="1" kern="0" dirty="0" smtClean="0">
                <a:sym typeface="Wingdings" pitchFamily="2" charset="2"/>
              </a:rPr>
              <a:t>x</a:t>
            </a:r>
            <a:r>
              <a:rPr lang="en-US" sz="2400" kern="0" dirty="0" smtClean="0">
                <a:sym typeface="Wingdings" pitchFamily="2" charset="2"/>
              </a:rPr>
              <a:t> </a:t>
            </a:r>
            <a:r>
              <a:rPr lang="en-US" sz="2400" kern="0" dirty="0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0.50</a:t>
            </a:r>
            <a:endParaRPr lang="en-US" sz="2400" b="1" kern="0" dirty="0" smtClean="0">
              <a:solidFill>
                <a:srgbClr val="00B050"/>
              </a:solidFill>
              <a:sym typeface="Wingdings" pitchFamily="2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400" b="1" kern="0" dirty="0" smtClean="0">
              <a:solidFill>
                <a:srgbClr val="00B050"/>
              </a:solidFill>
              <a:sym typeface="Wingdings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dirty="0" smtClean="0">
              <a:solidFill>
                <a:srgbClr val="00B050"/>
              </a:solidFill>
              <a:latin typeface="+mn-lt"/>
              <a:cs typeface="+mn-cs"/>
              <a:sym typeface="Wingdings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 smtClean="0">
              <a:latin typeface="+mn-lt"/>
              <a:cs typeface="+mn-cs"/>
              <a:sym typeface="Wingdings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743200"/>
            <a:ext cx="5775614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95600" y="1295400"/>
            <a:ext cx="33528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Count down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202362"/>
          </a:xfrm>
        </p:spPr>
        <p:txBody>
          <a:bodyPr/>
          <a:lstStyle/>
          <a:p>
            <a:r>
              <a:rPr lang="en-US" sz="4800" dirty="0" smtClean="0"/>
              <a:t>Distance = </a:t>
            </a:r>
            <a:r>
              <a:rPr lang="en-US" sz="4800" dirty="0" smtClean="0">
                <a:latin typeface="Arial Black" pitchFamily="34" charset="0"/>
              </a:rPr>
              <a:t>4 </a:t>
            </a:r>
            <a:r>
              <a:rPr lang="en-US" sz="4800" dirty="0" smtClean="0">
                <a:latin typeface="+mn-lt"/>
              </a:rPr>
              <a:t>+</a:t>
            </a:r>
            <a:r>
              <a:rPr lang="en-US" sz="4800" dirty="0" smtClean="0">
                <a:latin typeface="Arial Black" pitchFamily="34" charset="0"/>
              </a:rPr>
              <a:t>3</a:t>
            </a:r>
            <a:r>
              <a:rPr lang="en-US" sz="4800" dirty="0" smtClean="0">
                <a:solidFill>
                  <a:schemeClr val="tx1"/>
                </a:solidFill>
                <a:latin typeface="+mn-lt"/>
              </a:rPr>
              <a:t>x</a:t>
            </a:r>
            <a:r>
              <a:rPr lang="en-US" sz="4800" dirty="0" smtClean="0">
                <a:latin typeface="Arial Black" pitchFamily="34" charset="0"/>
              </a:rPr>
              <a:t>2</a:t>
            </a:r>
            <a:r>
              <a:rPr lang="en-US" sz="6000" baseline="30000" dirty="0" smtClean="0">
                <a:solidFill>
                  <a:srgbClr val="0070C0"/>
                </a:solidFill>
                <a:latin typeface="Arial Black" pitchFamily="34" charset="0"/>
              </a:rPr>
              <a:t>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 </a:t>
            </a:r>
            <a:br>
              <a:rPr lang="en-US" sz="3200" dirty="0" smtClean="0"/>
            </a:br>
            <a:r>
              <a:rPr lang="en-US" sz="4000" dirty="0" smtClean="0"/>
              <a:t>n = {-∞,</a:t>
            </a:r>
            <a:r>
              <a:rPr lang="en-US" sz="4000" dirty="0" smtClean="0">
                <a:latin typeface="Arial"/>
                <a:cs typeface="Arial"/>
              </a:rPr>
              <a:t> </a:t>
            </a:r>
            <a:r>
              <a:rPr lang="en-US" sz="4000" dirty="0" smtClean="0"/>
              <a:t>0, 1, 2, 3, … }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 </a:t>
            </a:r>
            <a:br>
              <a:rPr lang="en-US" sz="3200" dirty="0" smtClean="0"/>
            </a:br>
            <a:r>
              <a:rPr lang="en-US" sz="3200" dirty="0" smtClean="0"/>
              <a:t>More compact:</a:t>
            </a:r>
            <a:br>
              <a:rPr lang="en-US" sz="3200" dirty="0" smtClean="0"/>
            </a:br>
            <a:r>
              <a:rPr lang="en-US" sz="3200" dirty="0" smtClean="0"/>
              <a:t> </a:t>
            </a:r>
            <a:br>
              <a:rPr lang="en-US" sz="3200" dirty="0" smtClean="0"/>
            </a:br>
            <a:r>
              <a:rPr lang="en-US" dirty="0" smtClean="0"/>
              <a:t>Distance = </a:t>
            </a:r>
            <a:r>
              <a:rPr lang="en-US" dirty="0" smtClean="0">
                <a:latin typeface="Arial Black" pitchFamily="34" charset="0"/>
              </a:rPr>
              <a:t>4 </a:t>
            </a:r>
            <a:r>
              <a:rPr lang="en-US" dirty="0" smtClean="0"/>
              <a:t>+ </a:t>
            </a:r>
            <a:r>
              <a:rPr lang="en-US" dirty="0" smtClean="0">
                <a:latin typeface="Arial Black" pitchFamily="34" charset="0"/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latin typeface="Arial Black" pitchFamily="34" charset="0"/>
              </a:rPr>
              <a:t>2</a:t>
            </a:r>
            <a:r>
              <a:rPr lang="en-US" b="1" baseline="30000" dirty="0" smtClean="0">
                <a:solidFill>
                  <a:srgbClr val="0070C0"/>
                </a:solidFill>
              </a:rPr>
              <a:t>{ -∞, 0, 1, 2, 3, … }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aseline="30000" dirty="0" smtClean="0"/>
              <a:t> 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More concise: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4+3</a:t>
            </a:r>
            <a:r>
              <a:rPr lang="en-US" sz="2800" dirty="0" smtClean="0">
                <a:solidFill>
                  <a:schemeClr val="tx1"/>
                </a:solidFill>
              </a:rPr>
              <a:t>x</a:t>
            </a:r>
            <a:r>
              <a:rPr lang="en-US" sz="3200" dirty="0" smtClean="0"/>
              <a:t>2</a:t>
            </a:r>
            <a:r>
              <a:rPr lang="en-US" sz="3200" baseline="30000" dirty="0" smtClean="0">
                <a:solidFill>
                  <a:srgbClr val="0070C0"/>
                </a:solidFill>
                <a:latin typeface="Arial"/>
                <a:cs typeface="Arial"/>
              </a:rPr>
              <a:t>-∞</a:t>
            </a:r>
            <a:r>
              <a:rPr lang="en-US" sz="3200" dirty="0" smtClean="0"/>
              <a:t>,  4+3</a:t>
            </a:r>
            <a:r>
              <a:rPr lang="en-US" sz="2800" dirty="0" smtClean="0">
                <a:solidFill>
                  <a:schemeClr val="tx1"/>
                </a:solidFill>
              </a:rPr>
              <a:t>x</a:t>
            </a:r>
            <a:r>
              <a:rPr lang="en-US" sz="3200" dirty="0" smtClean="0"/>
              <a:t>2</a:t>
            </a:r>
            <a:r>
              <a:rPr lang="en-US" sz="3200" baseline="30000" dirty="0" smtClean="0">
                <a:solidFill>
                  <a:srgbClr val="0070C0"/>
                </a:solidFill>
                <a:latin typeface="Arial Black" pitchFamily="34" charset="0"/>
              </a:rPr>
              <a:t>0</a:t>
            </a:r>
            <a:r>
              <a:rPr lang="en-US" sz="3200" dirty="0" smtClean="0"/>
              <a:t>,  4+3</a:t>
            </a:r>
            <a:r>
              <a:rPr lang="en-US" sz="2800" dirty="0" smtClean="0">
                <a:solidFill>
                  <a:schemeClr val="tx1"/>
                </a:solidFill>
              </a:rPr>
              <a:t>x</a:t>
            </a:r>
            <a:r>
              <a:rPr lang="en-US" sz="3200" dirty="0" smtClean="0"/>
              <a:t>2</a:t>
            </a:r>
            <a:r>
              <a:rPr lang="en-US" sz="3200" baseline="30000" dirty="0" smtClean="0">
                <a:solidFill>
                  <a:srgbClr val="0070C0"/>
                </a:solidFill>
                <a:latin typeface="Arial Black" pitchFamily="34" charset="0"/>
              </a:rPr>
              <a:t>1</a:t>
            </a:r>
            <a:r>
              <a:rPr lang="en-US" sz="3200" dirty="0" smtClean="0"/>
              <a:t>,  4+3</a:t>
            </a:r>
            <a:r>
              <a:rPr lang="en-US" sz="2800" dirty="0" smtClean="0">
                <a:solidFill>
                  <a:schemeClr val="tx1"/>
                </a:solidFill>
              </a:rPr>
              <a:t>x</a:t>
            </a:r>
            <a:r>
              <a:rPr lang="en-US" sz="3200" dirty="0" smtClean="0"/>
              <a:t>2</a:t>
            </a:r>
            <a:r>
              <a:rPr lang="en-US" sz="3200" baseline="30000" dirty="0" smtClean="0">
                <a:solidFill>
                  <a:srgbClr val="0070C0"/>
                </a:solidFill>
                <a:latin typeface="Arial Black" pitchFamily="34" charset="0"/>
              </a:rPr>
              <a:t>2</a:t>
            </a:r>
            <a:r>
              <a:rPr lang="en-US" sz="3200" dirty="0" smtClean="0"/>
              <a:t>,  4+3</a:t>
            </a:r>
            <a:r>
              <a:rPr lang="en-US" sz="2800" dirty="0" smtClean="0">
                <a:solidFill>
                  <a:schemeClr val="tx1"/>
                </a:solidFill>
              </a:rPr>
              <a:t>x</a:t>
            </a:r>
            <a:r>
              <a:rPr lang="en-US" sz="3200" dirty="0" smtClean="0"/>
              <a:t>2</a:t>
            </a:r>
            <a:r>
              <a:rPr lang="en-US" sz="3200" baseline="30000" dirty="0" smtClean="0">
                <a:solidFill>
                  <a:srgbClr val="0070C0"/>
                </a:solidFill>
                <a:latin typeface="Arial Black" pitchFamily="34" charset="0"/>
              </a:rPr>
              <a:t>3</a:t>
            </a:r>
            <a:r>
              <a:rPr lang="en-US" sz="3200" dirty="0" smtClean="0"/>
              <a:t>, …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304800"/>
            <a:ext cx="3048000" cy="762000"/>
          </a:xfrm>
        </p:spPr>
        <p:txBody>
          <a:bodyPr/>
          <a:lstStyle/>
          <a:p>
            <a:pPr algn="l"/>
            <a:r>
              <a:rPr lang="en-US" sz="3600" dirty="0" err="1" smtClean="0"/>
              <a:t>Bode’s</a:t>
            </a:r>
            <a:r>
              <a:rPr lang="en-US" sz="3600" dirty="0" smtClean="0"/>
              <a:t> Law:</a:t>
            </a:r>
            <a:endParaRPr lang="en-US" sz="3600" dirty="0"/>
          </a:p>
        </p:txBody>
      </p:sp>
      <p:pic>
        <p:nvPicPr>
          <p:cNvPr id="2201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631043"/>
            <a:ext cx="5715000" cy="385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85800"/>
            <a:ext cx="6934200" cy="4953000"/>
          </a:xfrm>
        </p:spPr>
        <p:txBody>
          <a:bodyPr/>
          <a:lstStyle/>
          <a:p>
            <a:pPr algn="l"/>
            <a:r>
              <a:rPr lang="en-US" sz="3200" dirty="0" smtClean="0"/>
              <a:t>The idea is </a:t>
            </a:r>
            <a:r>
              <a:rPr lang="en-US" sz="3200" u="sng" dirty="0" smtClean="0"/>
              <a:t>excellent</a:t>
            </a:r>
            <a:r>
              <a:rPr lang="en-US" sz="3200" dirty="0" smtClean="0"/>
              <a:t> for </a:t>
            </a:r>
            <a:r>
              <a:rPr lang="en-US" sz="3200" b="1" dirty="0" smtClean="0">
                <a:solidFill>
                  <a:schemeClr val="tx1"/>
                </a:solidFill>
              </a:rPr>
              <a:t>Mercury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b="1" dirty="0" smtClean="0">
                <a:solidFill>
                  <a:schemeClr val="tx1"/>
                </a:solidFill>
              </a:rPr>
              <a:t>Venus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b="1" dirty="0" smtClean="0">
                <a:solidFill>
                  <a:schemeClr val="tx1"/>
                </a:solidFill>
              </a:rPr>
              <a:t>Earth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b="1" dirty="0" smtClean="0">
                <a:solidFill>
                  <a:schemeClr val="tx1"/>
                </a:solidFill>
              </a:rPr>
              <a:t>Mars</a:t>
            </a:r>
            <a:r>
              <a:rPr lang="en-US" sz="3200" dirty="0" smtClean="0">
                <a:solidFill>
                  <a:schemeClr val="tx1"/>
                </a:solidFill>
              </a:rPr>
              <a:t>,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but </a:t>
            </a:r>
            <a:r>
              <a:rPr lang="en-US" sz="3200" u="sng" dirty="0" smtClean="0">
                <a:solidFill>
                  <a:schemeClr val="tx1"/>
                </a:solidFill>
              </a:rPr>
              <a:t>wrong</a:t>
            </a:r>
            <a:r>
              <a:rPr lang="en-US" sz="3200" dirty="0" smtClean="0">
                <a:solidFill>
                  <a:schemeClr val="tx1"/>
                </a:solidFill>
              </a:rPr>
              <a:t> for </a:t>
            </a:r>
            <a:r>
              <a:rPr lang="en-US" sz="3200" b="1" dirty="0" smtClean="0">
                <a:solidFill>
                  <a:schemeClr val="tx1"/>
                </a:solidFill>
              </a:rPr>
              <a:t>Jupiter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b="1" dirty="0" smtClean="0">
                <a:solidFill>
                  <a:schemeClr val="tx1"/>
                </a:solidFill>
              </a:rPr>
              <a:t>Saturn</a:t>
            </a:r>
            <a:r>
              <a:rPr lang="en-US" sz="3200" dirty="0" smtClean="0">
                <a:solidFill>
                  <a:schemeClr val="tx1"/>
                </a:solidFill>
              </a:rPr>
              <a:t>,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unless… we assume that there exists a </a:t>
            </a:r>
            <a:r>
              <a:rPr lang="en-US" sz="3200" dirty="0" smtClean="0">
                <a:solidFill>
                  <a:schemeClr val="tx1"/>
                </a:solidFill>
                <a:latin typeface="Arial Black" pitchFamily="34" charset="0"/>
              </a:rPr>
              <a:t>hidden planet </a:t>
            </a:r>
            <a:r>
              <a:rPr lang="en-US" sz="3200" dirty="0" smtClean="0">
                <a:latin typeface="Arial Black" pitchFamily="34" charset="0"/>
              </a:rPr>
              <a:t>somewhere </a:t>
            </a:r>
            <a:r>
              <a:rPr lang="en-US" sz="3200" dirty="0" smtClean="0"/>
              <a:t>between Mars and Jupiter!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295400"/>
            <a:ext cx="5943600" cy="16764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   </a:t>
            </a:r>
            <a:r>
              <a:rPr lang="en-US" dirty="0" smtClean="0"/>
              <a:t>The law was initially regarded merely as </a:t>
            </a:r>
            <a:r>
              <a:rPr lang="en-US" b="1" dirty="0" smtClean="0"/>
              <a:t>interesting</a:t>
            </a:r>
            <a:r>
              <a:rPr lang="en-US" dirty="0" smtClean="0"/>
              <a:t>, but of no great importance.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534400" cy="41910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    Then in 1781 </a:t>
            </a:r>
            <a:r>
              <a:rPr lang="en-US" sz="2800" b="1" dirty="0" smtClean="0">
                <a:latin typeface="Arial Black" pitchFamily="34" charset="0"/>
              </a:rPr>
              <a:t>Uranus</a:t>
            </a:r>
            <a:r>
              <a:rPr lang="en-US" sz="2800" dirty="0" smtClean="0"/>
              <a:t> was discovered and distance was measured at </a:t>
            </a:r>
            <a:r>
              <a:rPr lang="en-US" sz="2800" dirty="0" smtClean="0">
                <a:solidFill>
                  <a:srgbClr val="00B050"/>
                </a:solidFill>
                <a:latin typeface="Arial Black" pitchFamily="34" charset="0"/>
              </a:rPr>
              <a:t>192.2</a:t>
            </a:r>
            <a:r>
              <a:rPr lang="en-US" sz="2800" dirty="0" smtClean="0"/>
              <a:t> au/10.</a:t>
            </a:r>
          </a:p>
          <a:p>
            <a:pPr>
              <a:buNone/>
            </a:pPr>
            <a:r>
              <a:rPr lang="en-US" sz="1600" dirty="0" smtClean="0"/>
              <a:t>     </a:t>
            </a:r>
          </a:p>
          <a:p>
            <a:pPr>
              <a:buNone/>
            </a:pPr>
            <a:r>
              <a:rPr lang="en-US" sz="2800" dirty="0" smtClean="0"/>
              <a:t>          </a:t>
            </a:r>
            <a:r>
              <a:rPr lang="en-US" sz="2800" u="sng" dirty="0" smtClean="0"/>
              <a:t>n = 6</a:t>
            </a:r>
            <a:r>
              <a:rPr lang="en-US" sz="2800" b="1" dirty="0" smtClean="0"/>
              <a:t>: </a:t>
            </a:r>
            <a:r>
              <a:rPr lang="en-US" sz="2800" dirty="0" smtClean="0"/>
              <a:t>      4+3</a:t>
            </a:r>
            <a:r>
              <a:rPr lang="en-US" sz="2400" dirty="0" smtClean="0"/>
              <a:t>x</a:t>
            </a:r>
            <a:r>
              <a:rPr lang="en-US" sz="2800" dirty="0" smtClean="0"/>
              <a:t>2</a:t>
            </a:r>
            <a:r>
              <a:rPr lang="en-US" sz="2800" baseline="30000" dirty="0" smtClean="0">
                <a:solidFill>
                  <a:srgbClr val="0070C0"/>
                </a:solidFill>
                <a:latin typeface="Arial Black" pitchFamily="34" charset="0"/>
              </a:rPr>
              <a:t>6</a:t>
            </a:r>
            <a:r>
              <a:rPr lang="en-US" sz="2800" dirty="0" smtClean="0"/>
              <a:t> = 4+3</a:t>
            </a:r>
            <a:r>
              <a:rPr lang="en-US" sz="2400" dirty="0" smtClean="0"/>
              <a:t>x</a:t>
            </a:r>
            <a:r>
              <a:rPr lang="en-US" sz="2800" dirty="0" smtClean="0"/>
              <a:t>64 = </a:t>
            </a:r>
            <a:r>
              <a:rPr lang="en-US" sz="2800" dirty="0" smtClean="0">
                <a:solidFill>
                  <a:srgbClr val="00B050"/>
                </a:solidFill>
                <a:latin typeface="Arial Black" pitchFamily="34" charset="0"/>
              </a:rPr>
              <a:t>196.0</a:t>
            </a:r>
          </a:p>
          <a:p>
            <a:pPr>
              <a:buNone/>
            </a:pPr>
            <a:endParaRPr lang="en-US" sz="2400" dirty="0" smtClean="0">
              <a:latin typeface="Arial Black" pitchFamily="34" charset="0"/>
            </a:endParaRPr>
          </a:p>
          <a:p>
            <a:pPr>
              <a:buNone/>
            </a:pPr>
            <a:r>
              <a:rPr lang="en-US" sz="2800" dirty="0" smtClean="0"/>
              <a:t>                              Good fit </a:t>
            </a:r>
            <a:r>
              <a:rPr lang="en-US" sz="2800" b="1" dirty="0" smtClean="0"/>
              <a:t>!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Now </a:t>
            </a:r>
            <a:r>
              <a:rPr lang="en-US" sz="2800" dirty="0" err="1" smtClean="0"/>
              <a:t>Bode’s</a:t>
            </a:r>
            <a:r>
              <a:rPr lang="en-US" sz="2800" dirty="0" smtClean="0"/>
              <a:t> Law </a:t>
            </a:r>
            <a:r>
              <a:rPr lang="en-US" sz="2800" dirty="0"/>
              <a:t>earned a great deal of </a:t>
            </a:r>
            <a:r>
              <a:rPr lang="en-US" sz="2800" dirty="0" smtClean="0"/>
              <a:t>respect </a:t>
            </a:r>
            <a:r>
              <a:rPr lang="en-US" sz="2800" b="1" dirty="0" smtClean="0"/>
              <a:t>!</a:t>
            </a:r>
            <a:r>
              <a:rPr lang="en-US" sz="2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229600" cy="54864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    Based on the discovery of Uranus, Bode then urged a </a:t>
            </a:r>
            <a:r>
              <a:rPr lang="en-US" sz="3000" b="1" dirty="0" smtClean="0"/>
              <a:t>search</a:t>
            </a:r>
            <a:r>
              <a:rPr lang="en-US" sz="2800" dirty="0" smtClean="0"/>
              <a:t> for a fifth planet between Mars and Jupiter.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He wrote “Can one believe that the Founder of the Universe (God) has left this space </a:t>
            </a:r>
            <a:r>
              <a:rPr lang="en-US" sz="2800" b="1" dirty="0" smtClean="0"/>
              <a:t>empty</a:t>
            </a:r>
            <a:r>
              <a:rPr lang="en-US" sz="2800" dirty="0" smtClean="0"/>
              <a:t>?”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</a:t>
            </a:r>
            <a:r>
              <a:rPr lang="en-US" sz="2800" dirty="0" err="1" smtClean="0"/>
              <a:t>Bode’s</a:t>
            </a:r>
            <a:r>
              <a:rPr lang="en-US" sz="2800" dirty="0" smtClean="0"/>
              <a:t> call culminated in a group formed for this purpose, the so-called "</a:t>
            </a:r>
            <a:r>
              <a:rPr lang="en-US" sz="2800" b="1" dirty="0" smtClean="0"/>
              <a:t>Celestial Police</a:t>
            </a:r>
            <a:r>
              <a:rPr lang="en-US" sz="2800" dirty="0" smtClean="0"/>
              <a:t>" in order to search the sky for the supposed planet. </a:t>
            </a:r>
          </a:p>
          <a:p>
            <a:pPr>
              <a:buNone/>
            </a:pPr>
            <a:r>
              <a:rPr lang="en-US" sz="2800" dirty="0" smtClean="0"/>
              <a:t> 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229600" cy="54864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   Indeed, in 1801 </a:t>
            </a:r>
            <a:r>
              <a:rPr lang="en-US" b="1" dirty="0">
                <a:latin typeface="Arial Black" pitchFamily="34" charset="0"/>
              </a:rPr>
              <a:t>Ceres</a:t>
            </a:r>
            <a:r>
              <a:rPr lang="en-US" sz="2800" dirty="0"/>
              <a:t>, the largest object in the </a:t>
            </a:r>
            <a:r>
              <a:rPr lang="en-US" b="1" dirty="0">
                <a:latin typeface="Arial Black" pitchFamily="34" charset="0"/>
              </a:rPr>
              <a:t>Asteroid Belt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/>
              <a:t>was </a:t>
            </a:r>
            <a:r>
              <a:rPr lang="en-US" sz="2800" dirty="0" smtClean="0"/>
              <a:t>discovered almost </a:t>
            </a:r>
            <a:r>
              <a:rPr lang="en-US" sz="2800" dirty="0"/>
              <a:t>exactly at </a:t>
            </a:r>
            <a:r>
              <a:rPr lang="en-US" sz="2800" dirty="0" err="1"/>
              <a:t>Bode</a:t>
            </a:r>
            <a:r>
              <a:rPr lang="en-US" sz="3600" dirty="0" err="1"/>
              <a:t>’</a:t>
            </a:r>
            <a:r>
              <a:rPr lang="en-US" sz="2800" dirty="0" err="1"/>
              <a:t>s</a:t>
            </a:r>
            <a:r>
              <a:rPr lang="en-US" sz="2800" dirty="0"/>
              <a:t> predicted position, circling the sun at </a:t>
            </a:r>
            <a:r>
              <a:rPr lang="en-US" sz="2800" dirty="0" smtClean="0">
                <a:solidFill>
                  <a:srgbClr val="00B050"/>
                </a:solidFill>
                <a:latin typeface="Arial Black" pitchFamily="34" charset="0"/>
              </a:rPr>
              <a:t>27.7</a:t>
            </a:r>
            <a:r>
              <a:rPr lang="en-US" sz="2800" dirty="0" smtClean="0"/>
              <a:t> au/10 </a:t>
            </a:r>
            <a:r>
              <a:rPr lang="en-US" sz="2800" dirty="0"/>
              <a:t>distance</a:t>
            </a:r>
            <a:r>
              <a:rPr lang="en-US" sz="2800" b="1" dirty="0"/>
              <a:t>!</a:t>
            </a:r>
            <a:r>
              <a:rPr lang="en-US" dirty="0"/>
              <a:t> </a:t>
            </a:r>
            <a:r>
              <a:rPr lang="en-US" sz="2800" dirty="0"/>
              <a:t> </a:t>
            </a: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         </a:t>
            </a:r>
            <a:r>
              <a:rPr lang="en-US" sz="2800" u="sng" dirty="0" smtClean="0"/>
              <a:t>n = 3</a:t>
            </a:r>
            <a:r>
              <a:rPr lang="en-US" sz="2800" b="1" dirty="0" smtClean="0"/>
              <a:t>:</a:t>
            </a:r>
            <a:r>
              <a:rPr lang="en-US" sz="2800" dirty="0" smtClean="0"/>
              <a:t>       4+3</a:t>
            </a:r>
            <a:r>
              <a:rPr lang="en-US" sz="2400" dirty="0" smtClean="0"/>
              <a:t>x</a:t>
            </a:r>
            <a:r>
              <a:rPr lang="en-US" sz="2800" dirty="0" smtClean="0"/>
              <a:t>2</a:t>
            </a:r>
            <a:r>
              <a:rPr lang="en-US" sz="2800" baseline="30000" dirty="0" smtClean="0">
                <a:solidFill>
                  <a:srgbClr val="0070C0"/>
                </a:solidFill>
                <a:latin typeface="Arial Black" pitchFamily="34" charset="0"/>
              </a:rPr>
              <a:t>3</a:t>
            </a:r>
            <a:r>
              <a:rPr lang="en-US" sz="2800" dirty="0" smtClean="0"/>
              <a:t> = 4+3</a:t>
            </a:r>
            <a:r>
              <a:rPr lang="en-US" sz="2400" dirty="0" smtClean="0"/>
              <a:t>x</a:t>
            </a:r>
            <a:r>
              <a:rPr lang="en-US" sz="2800" dirty="0" smtClean="0"/>
              <a:t>8 = </a:t>
            </a:r>
            <a:r>
              <a:rPr lang="en-US" sz="2800" dirty="0" smtClean="0">
                <a:solidFill>
                  <a:srgbClr val="00B050"/>
                </a:solidFill>
                <a:latin typeface="Arial Black" pitchFamily="34" charset="0"/>
              </a:rPr>
              <a:t>28.0</a:t>
            </a:r>
          </a:p>
          <a:p>
            <a:pPr>
              <a:buNone/>
            </a:pPr>
            <a:endParaRPr lang="en-US" sz="2000" dirty="0" smtClean="0">
              <a:latin typeface="Arial Black" pitchFamily="34" charset="0"/>
            </a:endParaRPr>
          </a:p>
          <a:p>
            <a:pPr>
              <a:buNone/>
            </a:pPr>
            <a:r>
              <a:rPr lang="en-US" sz="2800" dirty="0" smtClean="0"/>
              <a:t>                              Good fit </a:t>
            </a:r>
            <a:r>
              <a:rPr lang="en-US" sz="2800" b="1" dirty="0" smtClean="0"/>
              <a:t>!</a:t>
            </a: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09600"/>
            <a:ext cx="6858000" cy="2895600"/>
          </a:xfrm>
        </p:spPr>
        <p:txBody>
          <a:bodyPr/>
          <a:lstStyle/>
          <a:p>
            <a:pPr algn="just">
              <a:buNone/>
            </a:pPr>
            <a:r>
              <a:rPr lang="en-US" dirty="0" smtClean="0"/>
              <a:t>   The geocentric model in astronomy was summarized by the Greek astronomer </a:t>
            </a:r>
            <a:r>
              <a:rPr lang="en-US" b="1" dirty="0" smtClean="0"/>
              <a:t>Ptolemy</a:t>
            </a:r>
            <a:r>
              <a:rPr lang="en-US" dirty="0" smtClean="0"/>
              <a:t> of Alexandria in his treatise ‘</a:t>
            </a:r>
            <a:r>
              <a:rPr lang="en-US" b="1" dirty="0" smtClean="0"/>
              <a:t>Almagest</a:t>
            </a:r>
            <a:r>
              <a:rPr lang="en-US" dirty="0" smtClean="0"/>
              <a:t>’.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752600" y="3657600"/>
            <a:ext cx="571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+mn-lt"/>
                <a:cs typeface="+mn-cs"/>
              </a:rPr>
              <a:t>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It is based on the notion that the Planets and the Sun revolve around the Earth.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838200"/>
            <a:ext cx="5943600" cy="2057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Consequently, </a:t>
            </a:r>
            <a:r>
              <a:rPr lang="en-US" dirty="0" err="1" smtClean="0"/>
              <a:t>Bode's</a:t>
            </a:r>
            <a:r>
              <a:rPr lang="en-US" dirty="0" smtClean="0"/>
              <a:t> Law was widely </a:t>
            </a:r>
            <a:r>
              <a:rPr lang="en-US" b="1" dirty="0" smtClean="0"/>
              <a:t>accepted</a:t>
            </a:r>
            <a:r>
              <a:rPr lang="en-US" dirty="0" smtClean="0"/>
              <a:t> and it gained considerable fame.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2286000" y="381000"/>
            <a:ext cx="495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        It works!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1150" y="1495425"/>
            <a:ext cx="611505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010400" cy="518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62200" y="228600"/>
            <a:ext cx="495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What a beautiful fit!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1219200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So do you people of this audience now strongly believe in </a:t>
            </a:r>
            <a:r>
              <a:rPr lang="en-US" sz="4400" dirty="0" err="1" smtClean="0"/>
              <a:t>Bode’s</a:t>
            </a:r>
            <a:r>
              <a:rPr lang="en-US" sz="4400" dirty="0" smtClean="0"/>
              <a:t> Law?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066800"/>
            <a:ext cx="82296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600" dirty="0" smtClean="0"/>
              <a:t>   Please keep an open mind!</a:t>
            </a:r>
          </a:p>
          <a:p>
            <a:endParaRPr lang="en-US" sz="4200" dirty="0" smtClean="0"/>
          </a:p>
          <a:p>
            <a:pPr algn="ctr"/>
            <a:r>
              <a:rPr lang="en-US" sz="4200" dirty="0" smtClean="0"/>
              <a:t>Keep intact your healthy statistical skepticism!</a:t>
            </a:r>
          </a:p>
          <a:p>
            <a:endParaRPr lang="en-US" sz="4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1371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800" dirty="0"/>
              <a:t>Suddenly bad news </a:t>
            </a:r>
            <a:r>
              <a:rPr lang="en-US" sz="4800" dirty="0" smtClean="0"/>
              <a:t>strike!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1846 </a:t>
            </a:r>
            <a:r>
              <a:rPr lang="en-US" b="1" dirty="0"/>
              <a:t>Neptune</a:t>
            </a:r>
            <a:r>
              <a:rPr lang="en-US" dirty="0"/>
              <a:t> was discovered, and it </a:t>
            </a:r>
            <a:r>
              <a:rPr lang="en-US" dirty="0" smtClean="0"/>
              <a:t>does </a:t>
            </a:r>
            <a:r>
              <a:rPr lang="en-US" b="1" u="sng" dirty="0" smtClean="0"/>
              <a:t>not</a:t>
            </a:r>
            <a:r>
              <a:rPr lang="en-US" b="1" dirty="0" smtClean="0"/>
              <a:t> </a:t>
            </a:r>
            <a:r>
              <a:rPr lang="en-US" dirty="0" smtClean="0"/>
              <a:t>fit </a:t>
            </a:r>
            <a:r>
              <a:rPr lang="en-US" dirty="0" err="1"/>
              <a:t>Bode’s</a:t>
            </a:r>
            <a:r>
              <a:rPr lang="en-US" dirty="0"/>
              <a:t> Law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And in 1930 </a:t>
            </a:r>
            <a:r>
              <a:rPr lang="en-US" b="1" dirty="0"/>
              <a:t>Pluto</a:t>
            </a:r>
            <a:r>
              <a:rPr lang="en-US" dirty="0"/>
              <a:t> was discovered and it </a:t>
            </a:r>
            <a:r>
              <a:rPr lang="en-US" dirty="0" smtClean="0"/>
              <a:t>does </a:t>
            </a:r>
            <a:r>
              <a:rPr lang="en-US" b="1" u="sng" dirty="0" smtClean="0"/>
              <a:t>not</a:t>
            </a:r>
            <a:r>
              <a:rPr lang="en-US" b="1" dirty="0" smtClean="0"/>
              <a:t> </a:t>
            </a:r>
            <a:r>
              <a:rPr lang="en-US" dirty="0" smtClean="0"/>
              <a:t>fit </a:t>
            </a:r>
            <a:r>
              <a:rPr lang="en-US" dirty="0" err="1"/>
              <a:t>Bode’s</a:t>
            </a:r>
            <a:r>
              <a:rPr lang="en-US" dirty="0"/>
              <a:t> Law.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371600"/>
            <a:ext cx="550011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685800" y="4572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Bode’s</a:t>
            </a:r>
            <a:r>
              <a:rPr lang="en-US" sz="2800" dirty="0" smtClean="0"/>
              <a:t> Law and Planetary Distances after 1930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295400"/>
            <a:ext cx="6172200" cy="494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7200" y="39118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Chart of the Discrepancy in </a:t>
            </a:r>
            <a:r>
              <a:rPr lang="en-US" sz="2800" dirty="0" err="1" smtClean="0"/>
              <a:t>Bode’s</a:t>
            </a:r>
            <a:r>
              <a:rPr lang="en-US" sz="2800" dirty="0" smtClean="0"/>
              <a:t> Law after 1930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1"/>
            <a:ext cx="7620000" cy="914400"/>
          </a:xfrm>
        </p:spPr>
        <p:txBody>
          <a:bodyPr/>
          <a:lstStyle/>
          <a:p>
            <a:pPr>
              <a:buFontTx/>
              <a:buNone/>
            </a:pPr>
            <a:r>
              <a:rPr lang="en-US" sz="4800" dirty="0" smtClean="0"/>
              <a:t>    </a:t>
            </a:r>
            <a:r>
              <a:rPr lang="en-US" sz="4800" dirty="0" err="1" smtClean="0"/>
              <a:t>Bode’s</a:t>
            </a:r>
            <a:r>
              <a:rPr lang="en-US" sz="4800" dirty="0" smtClean="0"/>
              <a:t> Law Falls Apart!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838200"/>
            <a:ext cx="6858000" cy="4572000"/>
          </a:xfrm>
        </p:spPr>
        <p:txBody>
          <a:bodyPr/>
          <a:lstStyle/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dirty="0" smtClean="0"/>
              <a:t>   These 3 dogmas held back progress in science.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dirty="0" smtClean="0"/>
              <a:t>   Humanity had to overcome this.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dirty="0" smtClean="0"/>
              <a:t>   It overcame this about 2000 years later during the Renaissance era.</a:t>
            </a:r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43000"/>
            <a:ext cx="6248400" cy="2895600"/>
          </a:xfrm>
        </p:spPr>
        <p:txBody>
          <a:bodyPr/>
          <a:lstStyle/>
          <a:p>
            <a:pPr algn="just"/>
            <a:r>
              <a:rPr lang="en-US" sz="3200" dirty="0" smtClean="0">
                <a:latin typeface="+mn-lt"/>
              </a:rPr>
              <a:t>Clearly, </a:t>
            </a:r>
            <a:r>
              <a:rPr lang="en-US" sz="3200" dirty="0" err="1" smtClean="0">
                <a:latin typeface="+mn-lt"/>
              </a:rPr>
              <a:t>Bode’s</a:t>
            </a:r>
            <a:r>
              <a:rPr lang="en-US" sz="3200" dirty="0" smtClean="0">
                <a:latin typeface="+mn-lt"/>
              </a:rPr>
              <a:t> Law is just a </a:t>
            </a:r>
            <a:r>
              <a:rPr lang="en-US" sz="3200" b="1" dirty="0" smtClean="0">
                <a:latin typeface="Arial Black" pitchFamily="34" charset="0"/>
              </a:rPr>
              <a:t>mathematical coincidence </a:t>
            </a:r>
            <a:r>
              <a:rPr lang="en-US" sz="3200" dirty="0" smtClean="0">
                <a:latin typeface="+mn-lt"/>
              </a:rPr>
              <a:t>rather than an authentic and valid </a:t>
            </a:r>
            <a:r>
              <a:rPr lang="en-US" sz="3200" b="1" dirty="0" smtClean="0">
                <a:latin typeface="Arial Black" pitchFamily="34" charset="0"/>
              </a:rPr>
              <a:t>law of nature</a:t>
            </a:r>
            <a:r>
              <a:rPr lang="en-US" sz="3200" dirty="0" smtClean="0">
                <a:latin typeface="+mn-lt"/>
              </a:rPr>
              <a:t>.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8001000" cy="3962400"/>
          </a:xfrm>
        </p:spPr>
        <p:txBody>
          <a:bodyPr/>
          <a:lstStyle/>
          <a:p>
            <a:pPr algn="l"/>
            <a:r>
              <a:rPr lang="en-US" sz="3200" dirty="0" smtClean="0">
                <a:latin typeface="+mn-lt"/>
              </a:rPr>
              <a:t>But…if </a:t>
            </a:r>
            <a:r>
              <a:rPr lang="en-US" sz="3200" dirty="0" err="1" smtClean="0">
                <a:latin typeface="+mn-lt"/>
              </a:rPr>
              <a:t>Bode’s</a:t>
            </a:r>
            <a:r>
              <a:rPr lang="en-US" sz="3200" dirty="0" smtClean="0">
                <a:latin typeface="+mn-lt"/>
              </a:rPr>
              <a:t> Law is a fallacy… </a:t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then how could </a:t>
            </a:r>
            <a:r>
              <a:rPr lang="en-US" sz="3200" b="1" dirty="0" smtClean="0">
                <a:latin typeface="+mn-lt"/>
              </a:rPr>
              <a:t>its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b="1" dirty="0" smtClean="0">
                <a:latin typeface="+mn-lt"/>
              </a:rPr>
              <a:t>tremendous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b="1" dirty="0" smtClean="0">
                <a:latin typeface="+mn-lt"/>
              </a:rPr>
              <a:t>success</a:t>
            </a:r>
            <a:r>
              <a:rPr lang="en-US" sz="3200" dirty="0" smtClean="0">
                <a:latin typeface="+mn-lt"/>
              </a:rPr>
              <a:t> in discovering </a:t>
            </a:r>
            <a:r>
              <a:rPr lang="en-US" sz="3200" b="1" dirty="0" smtClean="0">
                <a:latin typeface="+mn-lt"/>
              </a:rPr>
              <a:t>Ceres</a:t>
            </a:r>
            <a:r>
              <a:rPr lang="en-US" sz="3200" dirty="0" smtClean="0">
                <a:latin typeface="+mn-lt"/>
              </a:rPr>
              <a:t> of the Asteroid Belt be explained?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dirty="0" smtClean="0"/>
              <a:t>Didn’t Bode successfully hint at Ceres?!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066800"/>
            <a:ext cx="5105400" cy="2514600"/>
          </a:xfrm>
        </p:spPr>
        <p:txBody>
          <a:bodyPr/>
          <a:lstStyle/>
          <a:p>
            <a:pPr algn="l"/>
            <a:r>
              <a:rPr lang="en-US" sz="3200" dirty="0" smtClean="0">
                <a:latin typeface="+mn-lt"/>
              </a:rPr>
              <a:t> Well…</a:t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Could we find Ceres without </a:t>
            </a:r>
            <a:r>
              <a:rPr lang="en-US" sz="3200" dirty="0" err="1" smtClean="0">
                <a:latin typeface="+mn-lt"/>
              </a:rPr>
              <a:t>Bode’s</a:t>
            </a:r>
            <a:r>
              <a:rPr lang="en-US" sz="3200" dirty="0" smtClean="0">
                <a:latin typeface="+mn-lt"/>
              </a:rPr>
              <a:t> help?!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2286000" cy="2133600"/>
          </a:xfrm>
        </p:spPr>
        <p:txBody>
          <a:bodyPr/>
          <a:lstStyle/>
          <a:p>
            <a:pPr algn="l"/>
            <a:r>
              <a:rPr lang="en-US" sz="6000" dirty="0" smtClean="0"/>
              <a:t>Yes!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676400"/>
            <a:ext cx="6553200" cy="2590800"/>
          </a:xfrm>
        </p:spPr>
        <p:txBody>
          <a:bodyPr/>
          <a:lstStyle/>
          <a:p>
            <a:pPr algn="l"/>
            <a:r>
              <a:rPr lang="en-US" sz="3200" dirty="0" smtClean="0">
                <a:latin typeface="+mn-lt"/>
              </a:rPr>
              <a:t>Indeed we can find Ceres via the </a:t>
            </a:r>
            <a:r>
              <a:rPr lang="en-US" sz="3500" b="1" dirty="0" smtClean="0">
                <a:latin typeface="+mn-lt"/>
              </a:rPr>
              <a:t>pattern in the actual spacing </a:t>
            </a:r>
            <a:r>
              <a:rPr lang="en-US" sz="3200" dirty="0" smtClean="0">
                <a:latin typeface="+mn-lt"/>
              </a:rPr>
              <a:t>of the planets!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600200"/>
            <a:ext cx="7772400" cy="1524000"/>
          </a:xfrm>
        </p:spPr>
        <p:txBody>
          <a:bodyPr/>
          <a:lstStyle/>
          <a:p>
            <a:pPr algn="l"/>
            <a:r>
              <a:rPr lang="en-US" sz="3500" b="1" dirty="0" smtClean="0">
                <a:latin typeface="+mn-lt"/>
              </a:rPr>
              <a:t>The  statistical  hint </a:t>
            </a:r>
            <a:r>
              <a:rPr lang="en-US" sz="3200" dirty="0" smtClean="0">
                <a:latin typeface="+mn-lt"/>
              </a:rPr>
              <a:t>is provided via the set of </a:t>
            </a:r>
            <a:r>
              <a:rPr lang="en-US" sz="3500" b="1" dirty="0" smtClean="0">
                <a:latin typeface="+mn-lt"/>
              </a:rPr>
              <a:t>ratios</a:t>
            </a:r>
            <a:r>
              <a:rPr lang="en-US" sz="3200" dirty="0" smtClean="0">
                <a:latin typeface="+mn-lt"/>
              </a:rPr>
              <a:t> of successive distances.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153400" cy="1143000"/>
          </a:xfrm>
        </p:spPr>
        <p:txBody>
          <a:bodyPr/>
          <a:lstStyle/>
          <a:p>
            <a:pPr algn="l"/>
            <a:r>
              <a:rPr lang="en-US" sz="3100" dirty="0" smtClean="0"/>
              <a:t>Ratios of distances, absent any planet between Mars and </a:t>
            </a:r>
            <a:r>
              <a:rPr lang="en-US" sz="3100" dirty="0" smtClean="0">
                <a:solidFill>
                  <a:schemeClr val="tx1"/>
                </a:solidFill>
              </a:rPr>
              <a:t>Jupiter (</a:t>
            </a:r>
            <a:r>
              <a:rPr lang="en-US" sz="3100" b="1" dirty="0" smtClean="0">
                <a:solidFill>
                  <a:schemeClr val="tx1"/>
                </a:solidFill>
              </a:rPr>
              <a:t>no</a:t>
            </a:r>
            <a:r>
              <a:rPr lang="en-US" sz="3100" dirty="0" smtClean="0">
                <a:solidFill>
                  <a:schemeClr val="tx1"/>
                </a:solidFill>
              </a:rPr>
              <a:t> Asteroid Belt)</a:t>
            </a:r>
            <a:endParaRPr lang="en-US" sz="3100" dirty="0">
              <a:solidFill>
                <a:schemeClr val="tx1"/>
              </a:solidFill>
            </a:endParaRPr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569215"/>
            <a:ext cx="5239180" cy="490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772400" cy="5486400"/>
          </a:xfrm>
        </p:spPr>
        <p:txBody>
          <a:bodyPr/>
          <a:lstStyle/>
          <a:p>
            <a:pPr algn="l"/>
            <a:r>
              <a:rPr lang="en-US" sz="3200" dirty="0" smtClean="0">
                <a:latin typeface="+mn-lt"/>
              </a:rPr>
              <a:t>The relatively large ratio of </a:t>
            </a:r>
            <a:r>
              <a:rPr lang="en-US" sz="3600" b="1" dirty="0" smtClean="0">
                <a:latin typeface="+mn-lt"/>
              </a:rPr>
              <a:t>3.4</a:t>
            </a:r>
            <a:r>
              <a:rPr lang="en-US" sz="3200" dirty="0" smtClean="0">
                <a:latin typeface="+mn-lt"/>
              </a:rPr>
              <a:t> for Jupiter/Mars is an </a:t>
            </a:r>
            <a:r>
              <a:rPr lang="en-US" sz="3600" b="1" dirty="0" smtClean="0">
                <a:latin typeface="+mn-lt"/>
              </a:rPr>
              <a:t>outlier</a:t>
            </a:r>
            <a:r>
              <a:rPr lang="en-US" sz="3200" dirty="0" smtClean="0">
                <a:latin typeface="+mn-lt"/>
              </a:rPr>
              <a:t>, possibly indicating some </a:t>
            </a:r>
            <a:r>
              <a:rPr lang="en-US" sz="3600" b="1" dirty="0" smtClean="0">
                <a:latin typeface="+mn-lt"/>
              </a:rPr>
              <a:t>anomaly</a:t>
            </a:r>
            <a:r>
              <a:rPr lang="en-US" sz="3200" dirty="0" smtClean="0">
                <a:latin typeface="+mn-lt"/>
              </a:rPr>
              <a:t> in the system.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This table shows that </a:t>
            </a:r>
            <a:r>
              <a:rPr lang="en-US" sz="3600" b="1" dirty="0" smtClean="0">
                <a:latin typeface="+mn-lt"/>
              </a:rPr>
              <a:t>Jupiter</a:t>
            </a:r>
            <a:r>
              <a:rPr lang="en-US" sz="3200" dirty="0" smtClean="0">
                <a:latin typeface="+mn-lt"/>
              </a:rPr>
              <a:t> represents a </a:t>
            </a:r>
            <a:r>
              <a:rPr lang="en-US" sz="3600" b="1" dirty="0" smtClean="0">
                <a:latin typeface="+mn-lt"/>
              </a:rPr>
              <a:t>quantum jump </a:t>
            </a:r>
            <a:r>
              <a:rPr lang="en-US" sz="3200" dirty="0" smtClean="0">
                <a:latin typeface="+mn-lt"/>
              </a:rPr>
              <a:t>in terms distancing itself from the Sun.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>
                <a:latin typeface="+mn-lt"/>
              </a:rPr>
              <a:t>Or this could hint at a possible </a:t>
            </a:r>
            <a:r>
              <a:rPr lang="en-US" sz="3200" b="1" dirty="0" smtClean="0">
                <a:latin typeface="+mn-lt"/>
              </a:rPr>
              <a:t>missing planet </a:t>
            </a:r>
            <a:r>
              <a:rPr lang="en-US" sz="3200" dirty="0" smtClean="0">
                <a:latin typeface="+mn-lt"/>
              </a:rPr>
              <a:t>between Mars and Jupiter!</a:t>
            </a:r>
            <a:endParaRPr lang="en-US" sz="3200" dirty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962400"/>
            <a:ext cx="66630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52400"/>
            <a:ext cx="7696200" cy="1143000"/>
          </a:xfrm>
        </p:spPr>
        <p:txBody>
          <a:bodyPr/>
          <a:lstStyle/>
          <a:p>
            <a:pPr algn="l"/>
            <a:r>
              <a:rPr lang="en-US" sz="3400" dirty="0" smtClean="0">
                <a:latin typeface="+mn-lt"/>
              </a:rPr>
              <a:t>The </a:t>
            </a:r>
            <a:r>
              <a:rPr lang="en-US" sz="3400" dirty="0" smtClean="0">
                <a:latin typeface="Arial Black" pitchFamily="34" charset="0"/>
              </a:rPr>
              <a:t>gap</a:t>
            </a:r>
            <a:r>
              <a:rPr lang="en-US" sz="3400" dirty="0" smtClean="0">
                <a:latin typeface="+mn-lt"/>
              </a:rPr>
              <a:t> between the 4 inner planets and the 4 outer ones is quite apparent.</a:t>
            </a:r>
            <a:endParaRPr lang="en-US" sz="3400" dirty="0">
              <a:latin typeface="Arial Black" pitchFamily="34" charset="0"/>
            </a:endParaRPr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9933" y="1524000"/>
            <a:ext cx="6841067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5638800"/>
            <a:ext cx="800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Unless one notices the </a:t>
            </a:r>
            <a:r>
              <a:rPr lang="en-US" sz="3600" dirty="0" smtClean="0">
                <a:solidFill>
                  <a:srgbClr val="0070C0"/>
                </a:solidFill>
              </a:rPr>
              <a:t>Asteroid Belt </a:t>
            </a:r>
            <a:r>
              <a:rPr lang="en-US" sz="3600" dirty="0" smtClean="0">
                <a:solidFill>
                  <a:srgbClr val="0070C0"/>
                </a:solidFill>
                <a:latin typeface="Arial Black" pitchFamily="34" charset="0"/>
              </a:rPr>
              <a:t>!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458200" cy="4419600"/>
          </a:xfrm>
        </p:spPr>
        <p:txBody>
          <a:bodyPr/>
          <a:lstStyle/>
          <a:p>
            <a:pPr algn="l"/>
            <a:r>
              <a:rPr lang="en-US" sz="3400" dirty="0" smtClean="0"/>
              <a:t>Let us then place an </a:t>
            </a:r>
            <a:r>
              <a:rPr lang="en-US" sz="3400" dirty="0" smtClean="0">
                <a:latin typeface="Arial Black" pitchFamily="34" charset="0"/>
              </a:rPr>
              <a:t>imaginary planet </a:t>
            </a:r>
            <a:r>
              <a:rPr lang="en-US" sz="3400" dirty="0" smtClean="0"/>
              <a:t>between Mars and Jupiter using the </a:t>
            </a:r>
            <a:r>
              <a:rPr lang="en-US" sz="3400" u="sng" dirty="0" smtClean="0"/>
              <a:t>average value</a:t>
            </a:r>
            <a:r>
              <a:rPr lang="en-US" sz="3400" dirty="0" smtClean="0"/>
              <a:t> of these </a:t>
            </a:r>
            <a:r>
              <a:rPr lang="en-US" sz="3400" u="sng" dirty="0" smtClean="0"/>
              <a:t>ratios</a:t>
            </a:r>
            <a:r>
              <a:rPr lang="en-US" sz="3400" dirty="0" smtClean="0"/>
              <a:t>.</a:t>
            </a:r>
            <a:br>
              <a:rPr lang="en-US" sz="3400" dirty="0" smtClean="0"/>
            </a:b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/>
              <a:t>Where would that planet be?</a:t>
            </a:r>
            <a:br>
              <a:rPr lang="en-US" sz="3400" dirty="0" smtClean="0"/>
            </a:b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/>
              <a:t>Let’s calculate!</a:t>
            </a:r>
            <a:br>
              <a:rPr lang="en-US" sz="3400" dirty="0" smtClean="0"/>
            </a:br>
            <a:endParaRPr lang="en-US" sz="3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95400"/>
            <a:ext cx="6705600" cy="312420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latin typeface="Arial Rounded MT Bold" pitchFamily="34" charset="0"/>
              </a:rPr>
              <a:t>   Mathematical Perspectives          in the Emergence of Physics</a:t>
            </a:r>
            <a:endParaRPr lang="en-US" dirty="0" smtClean="0">
              <a:latin typeface="Arial Rounded MT Bold" pitchFamily="34" charset="0"/>
            </a:endParaRP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332038"/>
            <a:ext cx="8686800" cy="1782762"/>
          </a:xfrm>
        </p:spPr>
        <p:txBody>
          <a:bodyPr/>
          <a:lstStyle/>
          <a:p>
            <a:r>
              <a:rPr lang="en-US" dirty="0" smtClean="0"/>
              <a:t>========================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763000" cy="3962400"/>
          </a:xfrm>
        </p:spPr>
        <p:txBody>
          <a:bodyPr/>
          <a:lstStyle/>
          <a:p>
            <a:pPr algn="l"/>
            <a:r>
              <a:rPr lang="en-US" sz="3000" dirty="0" smtClean="0"/>
              <a:t>Average  =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Arial Black" pitchFamily="34" charset="0"/>
              </a:rPr>
              <a:t>(</a:t>
            </a:r>
            <a:r>
              <a:rPr lang="en-US" sz="3000" dirty="0" smtClean="0"/>
              <a:t>1.9 + 1.4 + 1.5 + 1.8 + 2.0 + 1.6 + 1.3</a:t>
            </a:r>
            <a:r>
              <a:rPr lang="en-US" sz="3000" dirty="0" smtClean="0">
                <a:latin typeface="Arial Black" pitchFamily="34" charset="0"/>
              </a:rPr>
              <a:t>)</a:t>
            </a:r>
            <a:r>
              <a:rPr lang="en-US" sz="3600" dirty="0" smtClean="0">
                <a:solidFill>
                  <a:schemeClr val="tx1"/>
                </a:solidFill>
                <a:latin typeface="Arial Black" pitchFamily="34" charset="0"/>
              </a:rPr>
              <a:t>/</a:t>
            </a:r>
            <a:r>
              <a:rPr lang="en-US" sz="3000" b="1" dirty="0" smtClean="0">
                <a:latin typeface="Arial Black" pitchFamily="34" charset="0"/>
              </a:rPr>
              <a:t>7</a:t>
            </a:r>
            <a:r>
              <a:rPr lang="en-US" sz="3000" dirty="0" smtClean="0"/>
              <a:t> = </a:t>
            </a:r>
            <a:r>
              <a:rPr lang="en-US" sz="3000" b="1" dirty="0" smtClean="0">
                <a:solidFill>
                  <a:srgbClr val="0070C0"/>
                </a:solidFill>
                <a:latin typeface="Arial Black" pitchFamily="34" charset="0"/>
              </a:rPr>
              <a:t>1.64</a:t>
            </a:r>
            <a:r>
              <a:rPr lang="en-US" sz="3000" dirty="0" smtClean="0"/>
              <a:t> 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2800" dirty="0" smtClean="0"/>
              <a:t>Excluding the abnormal ratio of 3.4 for Jupiter/Mars.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(For the simple reason that these two planets are not believed to be adjacent, and that a hidden planet exists in between them).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676400"/>
            <a:ext cx="6248400" cy="2590800"/>
          </a:xfrm>
        </p:spPr>
        <p:txBody>
          <a:bodyPr/>
          <a:lstStyle/>
          <a:p>
            <a:pPr algn="l"/>
            <a:r>
              <a:rPr lang="en-US" sz="3600" dirty="0" smtClean="0"/>
              <a:t>We shall estimate the location of this hidden planet either </a:t>
            </a:r>
            <a:r>
              <a:rPr lang="en-US" sz="3600" dirty="0" smtClean="0">
                <a:latin typeface="Arial Black" pitchFamily="34" charset="0"/>
              </a:rPr>
              <a:t>forward</a:t>
            </a:r>
            <a:r>
              <a:rPr lang="en-US" sz="3600" dirty="0" smtClean="0"/>
              <a:t> from Mars or </a:t>
            </a:r>
            <a:r>
              <a:rPr lang="en-US" sz="3600" dirty="0" smtClean="0">
                <a:latin typeface="Arial Black" pitchFamily="34" charset="0"/>
              </a:rPr>
              <a:t>backward</a:t>
            </a:r>
            <a:r>
              <a:rPr lang="en-US" sz="3600" dirty="0" smtClean="0"/>
              <a:t> from Jupiter, using the ratio </a:t>
            </a:r>
            <a:r>
              <a:rPr lang="en-US" sz="3000" dirty="0" smtClean="0">
                <a:solidFill>
                  <a:srgbClr val="0070C0"/>
                </a:solidFill>
                <a:latin typeface="Arial Black" pitchFamily="34" charset="0"/>
              </a:rPr>
              <a:t>1.64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8001000" cy="3962400"/>
          </a:xfrm>
        </p:spPr>
        <p:txBody>
          <a:bodyPr/>
          <a:lstStyle/>
          <a:p>
            <a:pPr algn="l"/>
            <a:r>
              <a:rPr lang="en-US" sz="3600" dirty="0" smtClean="0"/>
              <a:t>        Forward from Mars as: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(15.2)*(</a:t>
            </a:r>
            <a:r>
              <a:rPr lang="en-US" sz="3600" dirty="0" smtClean="0">
                <a:solidFill>
                  <a:srgbClr val="0070C0"/>
                </a:solidFill>
              </a:rPr>
              <a:t>1.64</a:t>
            </a:r>
            <a:r>
              <a:rPr lang="en-US" sz="3600" dirty="0" smtClean="0"/>
              <a:t>) = </a:t>
            </a:r>
            <a:r>
              <a:rPr lang="en-US" sz="3600" b="1" dirty="0" smtClean="0">
                <a:solidFill>
                  <a:srgbClr val="00B050"/>
                </a:solidFill>
                <a:latin typeface="Arial Black" pitchFamily="34" charset="0"/>
              </a:rPr>
              <a:t>25.0</a:t>
            </a:r>
            <a:endParaRPr lang="en-US" sz="36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8001000" cy="3962400"/>
          </a:xfrm>
        </p:spPr>
        <p:txBody>
          <a:bodyPr/>
          <a:lstStyle/>
          <a:p>
            <a:pPr algn="l"/>
            <a:r>
              <a:rPr lang="en-US" sz="3600" dirty="0" smtClean="0"/>
              <a:t>Backward from Jupiter as in the solution to the equation: 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(Hidden)*(</a:t>
            </a:r>
            <a:r>
              <a:rPr lang="en-US" sz="3600" dirty="0" smtClean="0">
                <a:solidFill>
                  <a:srgbClr val="0070C0"/>
                </a:solidFill>
              </a:rPr>
              <a:t>1.64</a:t>
            </a:r>
            <a:r>
              <a:rPr lang="en-US" sz="3600" dirty="0" smtClean="0"/>
              <a:t>) = (52.0)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leading to the value of </a:t>
            </a:r>
            <a:br>
              <a:rPr lang="en-US" sz="3600" dirty="0" smtClean="0"/>
            </a:br>
            <a:r>
              <a:rPr lang="en-US" sz="3600" dirty="0" smtClean="0"/>
              <a:t>(Hidden) = (52.0)/(1.64) = </a:t>
            </a:r>
            <a:r>
              <a:rPr lang="en-US" sz="3600" b="1" dirty="0" smtClean="0">
                <a:solidFill>
                  <a:srgbClr val="00B050"/>
                </a:solidFill>
                <a:latin typeface="Arial Black" pitchFamily="34" charset="0"/>
              </a:rPr>
              <a:t>31.7</a:t>
            </a:r>
            <a:endParaRPr lang="en-US" sz="36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8001000" cy="3962400"/>
          </a:xfrm>
        </p:spPr>
        <p:txBody>
          <a:bodyPr/>
          <a:lstStyle/>
          <a:p>
            <a:pPr algn="l"/>
            <a:r>
              <a:rPr lang="en-US" sz="3600" dirty="0" smtClean="0"/>
              <a:t>A compromise between the value of </a:t>
            </a:r>
            <a:r>
              <a:rPr lang="en-US" sz="3600" b="1" dirty="0" smtClean="0">
                <a:solidFill>
                  <a:srgbClr val="00B050"/>
                </a:solidFill>
                <a:latin typeface="Arial Black" pitchFamily="34" charset="0"/>
              </a:rPr>
              <a:t>25.0</a:t>
            </a:r>
            <a:r>
              <a:rPr lang="en-US" sz="3600" dirty="0" smtClean="0"/>
              <a:t> and the value of </a:t>
            </a:r>
            <a:r>
              <a:rPr lang="en-US" sz="3600" b="1" dirty="0" smtClean="0">
                <a:solidFill>
                  <a:srgbClr val="00B050"/>
                </a:solidFill>
                <a:latin typeface="Arial Black" pitchFamily="34" charset="0"/>
              </a:rPr>
              <a:t>31.7</a:t>
            </a:r>
            <a:r>
              <a:rPr lang="en-US" sz="3600" dirty="0" smtClean="0"/>
              <a:t> is given by their average value: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(</a:t>
            </a:r>
            <a:r>
              <a:rPr lang="en-US" sz="3600" b="1" dirty="0" smtClean="0">
                <a:solidFill>
                  <a:srgbClr val="00B050"/>
                </a:solidFill>
                <a:latin typeface="Arial Black" pitchFamily="34" charset="0"/>
              </a:rPr>
              <a:t>25.0</a:t>
            </a:r>
            <a:r>
              <a:rPr lang="en-US" sz="3600" dirty="0" smtClean="0"/>
              <a:t> + </a:t>
            </a:r>
            <a:r>
              <a:rPr lang="en-US" sz="3600" b="1" dirty="0" smtClean="0">
                <a:solidFill>
                  <a:srgbClr val="00B050"/>
                </a:solidFill>
                <a:latin typeface="Arial Black" pitchFamily="34" charset="0"/>
              </a:rPr>
              <a:t>31.7</a:t>
            </a:r>
            <a:r>
              <a:rPr lang="en-US" sz="3600" dirty="0" smtClean="0"/>
              <a:t>)</a:t>
            </a:r>
            <a:r>
              <a:rPr lang="en-US" sz="4000" dirty="0" smtClean="0">
                <a:latin typeface="Arial Black" pitchFamily="34" charset="0"/>
              </a:rPr>
              <a:t>/</a:t>
            </a:r>
            <a:r>
              <a:rPr lang="en-US" sz="3600" dirty="0" smtClean="0"/>
              <a:t>2 = </a:t>
            </a:r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</a:rPr>
              <a:t>28.3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391400" cy="3048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We estimated a hidden planet at </a:t>
            </a:r>
            <a:r>
              <a:rPr lang="en-US" sz="3200" b="1" dirty="0" smtClean="0">
                <a:solidFill>
                  <a:schemeClr val="tx1"/>
                </a:solidFill>
              </a:rPr>
              <a:t>28.3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Then we found Ceres at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27.7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/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Good  job!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3200" dirty="0" smtClean="0"/>
              <a:t>27.7 ≈ 28.3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162800" cy="1447800"/>
          </a:xfrm>
        </p:spPr>
        <p:txBody>
          <a:bodyPr/>
          <a:lstStyle/>
          <a:p>
            <a:pPr algn="l"/>
            <a:r>
              <a:rPr lang="en-US" sz="2800" dirty="0" smtClean="0">
                <a:latin typeface="+mn-lt"/>
              </a:rPr>
              <a:t>Ratios appear </a:t>
            </a:r>
            <a:r>
              <a:rPr lang="en-US" sz="3000" b="1" dirty="0" smtClean="0">
                <a:latin typeface="+mn-lt"/>
              </a:rPr>
              <a:t>orderly</a:t>
            </a:r>
            <a:r>
              <a:rPr lang="en-US" sz="2800" dirty="0" smtClean="0">
                <a:latin typeface="+mn-lt"/>
              </a:rPr>
              <a:t> now with an added hidden planet orbiting at a distance of 28.3, </a:t>
            </a:r>
            <a:r>
              <a:rPr lang="en-US" sz="3000" b="1" dirty="0" smtClean="0">
                <a:latin typeface="+mn-lt"/>
              </a:rPr>
              <a:t>without any outliers</a:t>
            </a:r>
            <a:r>
              <a:rPr lang="en-US" sz="2800" dirty="0" smtClean="0">
                <a:latin typeface="+mn-lt"/>
              </a:rPr>
              <a:t>.</a:t>
            </a:r>
            <a:endParaRPr lang="en-US" sz="2800" dirty="0">
              <a:latin typeface="+mn-lt"/>
            </a:endParaRPr>
          </a:p>
        </p:txBody>
      </p:sp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664464"/>
            <a:ext cx="4876800" cy="496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924800" cy="1295400"/>
          </a:xfrm>
        </p:spPr>
        <p:txBody>
          <a:bodyPr/>
          <a:lstStyle/>
          <a:p>
            <a:pPr algn="l"/>
            <a:r>
              <a:rPr lang="en-US" sz="4000" dirty="0" smtClean="0"/>
              <a:t>Logarithmic Perspective of Ceres</a:t>
            </a:r>
            <a:br>
              <a:rPr lang="en-US" sz="4000" dirty="0" smtClean="0"/>
            </a:br>
            <a:r>
              <a:rPr lang="en-US" sz="4000" dirty="0" smtClean="0"/>
              <a:t>---------------------------------------------</a:t>
            </a:r>
            <a:endParaRPr lang="en-US" sz="4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1471" y="1981200"/>
            <a:ext cx="4420329" cy="430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143000"/>
            <a:ext cx="6705600" cy="2057400"/>
          </a:xfrm>
        </p:spPr>
        <p:txBody>
          <a:bodyPr/>
          <a:lstStyle/>
          <a:p>
            <a:pPr algn="l"/>
            <a:r>
              <a:rPr lang="en-US" sz="3400" dirty="0" smtClean="0"/>
              <a:t>The </a:t>
            </a:r>
            <a:r>
              <a:rPr lang="en-US" sz="3600" b="1" dirty="0" smtClean="0">
                <a:solidFill>
                  <a:schemeClr val="tx1"/>
                </a:solidFill>
              </a:rPr>
              <a:t>Logarithms</a:t>
            </a:r>
            <a:r>
              <a:rPr lang="en-US" sz="3400" dirty="0" smtClean="0"/>
              <a:t> of the distances demonstrate approximately an </a:t>
            </a:r>
            <a:r>
              <a:rPr lang="en-US" sz="3600" b="1" dirty="0" smtClean="0">
                <a:solidFill>
                  <a:schemeClr val="tx1"/>
                </a:solidFill>
              </a:rPr>
              <a:t>even and balanced spread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400" dirty="0" smtClean="0"/>
              <a:t>of the planets around the Sun:</a:t>
            </a:r>
            <a:endParaRPr lang="en-US" sz="3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962525"/>
            <a:ext cx="8961437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3733800" cy="2895600"/>
          </a:xfrm>
        </p:spPr>
        <p:txBody>
          <a:bodyPr/>
          <a:lstStyle/>
          <a:p>
            <a:pPr algn="l"/>
            <a:r>
              <a:rPr lang="en-US" sz="3100" dirty="0" smtClean="0"/>
              <a:t>But absence of Ceres would create a </a:t>
            </a:r>
            <a:r>
              <a:rPr lang="en-US" sz="3100" dirty="0" smtClean="0">
                <a:latin typeface="Arial Black" pitchFamily="34" charset="0"/>
              </a:rPr>
              <a:t>visual</a:t>
            </a:r>
            <a:r>
              <a:rPr lang="en-US" sz="3100" dirty="0" smtClean="0"/>
              <a:t> </a:t>
            </a:r>
            <a:r>
              <a:rPr lang="en-US" sz="3100" dirty="0" smtClean="0">
                <a:latin typeface="Arial Black" pitchFamily="34" charset="0"/>
              </a:rPr>
              <a:t>gap </a:t>
            </a:r>
            <a:r>
              <a:rPr lang="en-US" sz="3100" dirty="0" smtClean="0"/>
              <a:t>and would provide us with a hint about its existence.</a:t>
            </a:r>
            <a:endParaRPr lang="en-US" sz="3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7" y="3581400"/>
            <a:ext cx="900906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5970" y="304800"/>
            <a:ext cx="358463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914400"/>
            <a:ext cx="5943600" cy="1600200"/>
          </a:xfrm>
        </p:spPr>
        <p:txBody>
          <a:bodyPr/>
          <a:lstStyle/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5400" dirty="0" smtClean="0"/>
              <a:t>The Renaissance</a:t>
            </a:r>
          </a:p>
          <a:p>
            <a:pPr>
              <a:buNone/>
            </a:pPr>
            <a:r>
              <a:rPr lang="en-US" dirty="0" smtClean="0"/>
              <a:t>----------------------------------------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04800" y="1219200"/>
            <a:ext cx="853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A General Note about Data</a:t>
            </a:r>
            <a:r>
              <a:rPr kumimoji="0" lang="en-US" sz="2800" b="0" i="0" u="sng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Analysis: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kern="0" baseline="0" dirty="0" smtClean="0"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Typically,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significant</a:t>
            </a:r>
            <a:r>
              <a:rPr lang="en-US" sz="2800" kern="0" dirty="0" smtClean="0">
                <a:latin typeface="+mn-lt"/>
                <a:ea typeface="+mj-ea"/>
                <a:cs typeface="+mj-cs"/>
              </a:rPr>
              <a:t> </a:t>
            </a:r>
            <a:r>
              <a:rPr lang="en-US" sz="3000" b="1" kern="0" dirty="0" smtClean="0">
                <a:latin typeface="+mn-lt"/>
                <a:ea typeface="+mj-ea"/>
                <a:cs typeface="+mj-cs"/>
              </a:rPr>
              <a:t>insight</a:t>
            </a:r>
            <a:r>
              <a:rPr lang="en-US" sz="2800" kern="0" dirty="0" smtClean="0">
                <a:latin typeface="+mn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could be gained and </a:t>
            </a:r>
            <a:r>
              <a:rPr kumimoji="0" lang="en-US" sz="2800" b="0" i="0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new essential patterns revealed 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by plotting the graph of the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Logarithmically-transformed</a:t>
            </a:r>
            <a:r>
              <a:rPr lang="en-US" sz="3000" b="1" kern="0" dirty="0" smtClean="0">
                <a:latin typeface="+mn-lt"/>
                <a:ea typeface="+mj-ea"/>
                <a:cs typeface="+mj-cs"/>
              </a:rPr>
              <a:t> data</a:t>
            </a:r>
            <a:r>
              <a:rPr lang="en-US" sz="2800" kern="0" dirty="0" smtClean="0">
                <a:latin typeface="+mn-lt"/>
                <a:ea typeface="+mj-ea"/>
                <a:cs typeface="+mj-cs"/>
              </a:rPr>
              <a:t>!</a:t>
            </a:r>
            <a:endParaRPr lang="en-US" sz="2800" kern="0" dirty="0"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066800"/>
            <a:ext cx="7696200" cy="3124200"/>
          </a:xfrm>
        </p:spPr>
        <p:txBody>
          <a:bodyPr/>
          <a:lstStyle/>
          <a:p>
            <a:pPr algn="l"/>
            <a:r>
              <a:rPr lang="en-US" sz="3200" b="1" u="sng" dirty="0" smtClean="0"/>
              <a:t>In conclusion</a:t>
            </a:r>
            <a:r>
              <a:rPr lang="en-US" sz="3200" b="1" dirty="0" smtClean="0"/>
              <a:t>: </a:t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smtClean="0"/>
              <a:t>The supposed discovery of the hidden planet Ceres between Mars and Jupiter could have been made </a:t>
            </a:r>
            <a:r>
              <a:rPr lang="en-US" sz="3600" b="1" dirty="0" smtClean="0">
                <a:latin typeface="+mn-lt"/>
              </a:rPr>
              <a:t>independently</a:t>
            </a:r>
            <a:r>
              <a:rPr lang="en-US" sz="3200" dirty="0" smtClean="0"/>
              <a:t> of the formulation of </a:t>
            </a:r>
            <a:r>
              <a:rPr lang="en-US" sz="3200" dirty="0" err="1" smtClean="0"/>
              <a:t>Bode’s</a:t>
            </a:r>
            <a:r>
              <a:rPr lang="en-US" sz="3200" dirty="0" smtClean="0"/>
              <a:t> Law!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685800"/>
            <a:ext cx="8305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The Misguided Approach Of </a:t>
            </a:r>
            <a:r>
              <a:rPr lang="en-US" sz="2800" kern="0" dirty="0" smtClean="0">
                <a:latin typeface="+mj-lt"/>
                <a:ea typeface="+mj-ea"/>
                <a:cs typeface="+mj-cs"/>
              </a:rPr>
              <a:t>Bodes’ Law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-----------------------------------------------------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2895600"/>
            <a:ext cx="8077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Planetary distances are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random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not deserving of </a:t>
            </a:r>
            <a:r>
              <a:rPr lang="en-US" sz="2800" b="1" kern="0" dirty="0" smtClean="0">
                <a:latin typeface="+mn-lt"/>
                <a:cs typeface="+mn-cs"/>
              </a:rPr>
              <a:t>deterministic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formulas.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610600" cy="4038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</a:t>
            </a:r>
            <a:r>
              <a:rPr lang="en-US" sz="2800" dirty="0" err="1" smtClean="0"/>
              <a:t>Bode’s</a:t>
            </a:r>
            <a:r>
              <a:rPr lang="en-US" sz="2800" dirty="0" smtClean="0"/>
              <a:t> Law refers to the </a:t>
            </a:r>
            <a:r>
              <a:rPr lang="en-US" sz="2800" dirty="0" smtClean="0">
                <a:latin typeface="Arial Black" pitchFamily="34" charset="0"/>
              </a:rPr>
              <a:t>random process </a:t>
            </a:r>
            <a:r>
              <a:rPr lang="en-US" sz="2800" dirty="0" smtClean="0"/>
              <a:t>of particles, gas, and dust circling the nebula of a star, and eventually forming planets.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2800" dirty="0" smtClean="0"/>
              <a:t>    Rarely would two planets form in a very close proximity to each other. The </a:t>
            </a:r>
            <a:r>
              <a:rPr lang="en-US" sz="2800" b="1" dirty="0" smtClean="0"/>
              <a:t>big (fish) </a:t>
            </a:r>
            <a:r>
              <a:rPr lang="en-US" sz="2800" dirty="0" smtClean="0"/>
              <a:t>would eventually devour the </a:t>
            </a:r>
            <a:r>
              <a:rPr lang="en-US" sz="2800" b="1" dirty="0" smtClean="0"/>
              <a:t>small (fish).</a:t>
            </a:r>
          </a:p>
          <a:p>
            <a:pPr>
              <a:buNone/>
            </a:pPr>
            <a:endParaRPr lang="en-US" sz="1100" dirty="0" smtClean="0"/>
          </a:p>
          <a:p>
            <a:pPr>
              <a:buNone/>
            </a:pPr>
            <a:r>
              <a:rPr lang="en-US" sz="2800" dirty="0" smtClean="0"/>
              <a:t>    </a:t>
            </a:r>
            <a:endParaRPr lang="en-US" sz="2800" b="1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81000"/>
            <a:ext cx="8153400" cy="1524000"/>
          </a:xfrm>
        </p:spPr>
        <p:txBody>
          <a:bodyPr/>
          <a:lstStyle/>
          <a:p>
            <a:pPr>
              <a:buNone/>
            </a:pPr>
            <a:r>
              <a:rPr lang="en-US" sz="4400" dirty="0" smtClean="0"/>
              <a:t>   </a:t>
            </a:r>
            <a:r>
              <a:rPr lang="en-US" sz="4400" dirty="0" smtClean="0"/>
              <a:t>Random Planet Formation</a:t>
            </a:r>
            <a:endParaRPr lang="en-US" sz="4400" b="1" dirty="0">
              <a:solidFill>
                <a:srgbClr val="CC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00200"/>
            <a:ext cx="6265436" cy="469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"/>
            <a:ext cx="7696200" cy="1066800"/>
          </a:xfrm>
        </p:spPr>
        <p:txBody>
          <a:bodyPr/>
          <a:lstStyle/>
          <a:p>
            <a:pPr>
              <a:buNone/>
            </a:pPr>
            <a:r>
              <a:rPr lang="en-US" sz="4400" dirty="0" smtClean="0"/>
              <a:t>   </a:t>
            </a:r>
            <a:r>
              <a:rPr lang="en-US" sz="4400" dirty="0" smtClean="0"/>
              <a:t>Random Planet Formation</a:t>
            </a:r>
            <a:endParaRPr lang="en-US" sz="4400" b="1" dirty="0">
              <a:solidFill>
                <a:srgbClr val="CC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057401"/>
            <a:ext cx="7619998" cy="380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534400" cy="3429000"/>
          </a:xfrm>
        </p:spPr>
        <p:txBody>
          <a:bodyPr/>
          <a:lstStyle/>
          <a:p>
            <a:pPr>
              <a:buNone/>
            </a:pPr>
            <a:endParaRPr lang="en-US" sz="1100" dirty="0" smtClean="0"/>
          </a:p>
          <a:p>
            <a:pPr>
              <a:buNone/>
            </a:pPr>
            <a:r>
              <a:rPr lang="en-US" sz="2800" dirty="0" smtClean="0"/>
              <a:t>    </a:t>
            </a:r>
            <a:r>
              <a:rPr lang="en-US" sz="2800" b="1" dirty="0" smtClean="0">
                <a:latin typeface="Arial Black" pitchFamily="34" charset="0"/>
              </a:rPr>
              <a:t>Random gravitational forces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smtClean="0"/>
              <a:t>ensure that things that are very near each other would eventually </a:t>
            </a:r>
            <a:r>
              <a:rPr lang="en-US" sz="2800" b="1" dirty="0" smtClean="0">
                <a:latin typeface="Arial Black" pitchFamily="34" charset="0"/>
              </a:rPr>
              <a:t>merge</a:t>
            </a:r>
            <a:r>
              <a:rPr lang="en-US" sz="2800" dirty="0" smtClean="0"/>
              <a:t> together into a single planet.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sz="2800" dirty="0" smtClean="0"/>
              <a:t>    This establishes some definite but random distance between planets.</a:t>
            </a:r>
            <a:endParaRPr lang="en-US" sz="2800" b="1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534400" cy="3733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Surely, some misguided scientists and statisticians would attempt to </a:t>
            </a:r>
            <a:r>
              <a:rPr lang="en-US" b="1" dirty="0" smtClean="0">
                <a:latin typeface="Arial Black" pitchFamily="34" charset="0"/>
              </a:rPr>
              <a:t>rescue</a:t>
            </a:r>
            <a:r>
              <a:rPr lang="en-US" b="1" dirty="0" smtClean="0"/>
              <a:t> </a:t>
            </a:r>
            <a:r>
              <a:rPr lang="en-US" dirty="0" err="1" smtClean="0"/>
              <a:t>Bode's</a:t>
            </a:r>
            <a:r>
              <a:rPr lang="en-US" dirty="0" smtClean="0"/>
              <a:t> approach with the more general expression</a:t>
            </a:r>
          </a:p>
          <a:p>
            <a:pPr>
              <a:buNone/>
            </a:pPr>
            <a:endParaRPr lang="en-US" sz="2800" b="1" dirty="0" smtClean="0">
              <a:solidFill>
                <a:srgbClr val="CC0000"/>
              </a:solidFill>
            </a:endParaRPr>
          </a:p>
          <a:p>
            <a:pPr>
              <a:buNone/>
            </a:pPr>
            <a:r>
              <a:rPr lang="en-US" sz="2800" dirty="0" smtClean="0"/>
              <a:t>    </a:t>
            </a:r>
            <a:r>
              <a:rPr lang="en-US" sz="4000" dirty="0" smtClean="0"/>
              <a:t>Distance = a + </a:t>
            </a:r>
            <a:r>
              <a:rPr lang="en-US" sz="4000" dirty="0" err="1" smtClean="0"/>
              <a:t>b</a:t>
            </a:r>
            <a:r>
              <a:rPr lang="en-US" sz="2800" dirty="0" err="1" smtClean="0"/>
              <a:t>x</a:t>
            </a:r>
            <a:r>
              <a:rPr lang="en-US" sz="4000" dirty="0" err="1" smtClean="0"/>
              <a:t>c</a:t>
            </a:r>
            <a:r>
              <a:rPr lang="en-US" sz="4000" baseline="30000" dirty="0" smtClean="0"/>
              <a:t>{Monotonic Sequence}</a:t>
            </a:r>
          </a:p>
          <a:p>
            <a:pPr>
              <a:buNone/>
            </a:pPr>
            <a:endParaRPr lang="en-US" sz="2800" baseline="30000" dirty="0" smtClean="0"/>
          </a:p>
          <a:p>
            <a:pPr>
              <a:buNone/>
            </a:pPr>
            <a:r>
              <a:rPr lang="en-US" sz="2800" dirty="0" smtClean="0"/>
              <a:t>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001000" cy="3657600"/>
          </a:xfrm>
        </p:spPr>
        <p:txBody>
          <a:bodyPr/>
          <a:lstStyle/>
          <a:p>
            <a:pPr algn="just">
              <a:buNone/>
            </a:pPr>
            <a:r>
              <a:rPr lang="en-US" sz="2800" dirty="0" smtClean="0"/>
              <a:t>    </a:t>
            </a:r>
            <a:r>
              <a:rPr lang="en-US" dirty="0" smtClean="0"/>
              <a:t>They would surely find another </a:t>
            </a:r>
            <a:r>
              <a:rPr lang="en-US" b="1" u="sng" dirty="0" smtClean="0"/>
              <a:t>‘</a:t>
            </a:r>
            <a:r>
              <a:rPr lang="en-US" sz="3400" b="1" u="sng" dirty="0" smtClean="0"/>
              <a:t>more successful formula</a:t>
            </a:r>
            <a:r>
              <a:rPr lang="en-US" u="sng" dirty="0" smtClean="0"/>
              <a:t>’</a:t>
            </a:r>
            <a:r>
              <a:rPr lang="en-US" dirty="0" smtClean="0"/>
              <a:t>. But all this is quite futile and meaningless endeavor, because the process is random in nature and not suitable for any deterministic formulation.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7848600" cy="5410200"/>
          </a:xfrm>
        </p:spPr>
        <p:txBody>
          <a:bodyPr/>
          <a:lstStyle/>
          <a:p>
            <a:pPr algn="just">
              <a:buNone/>
            </a:pPr>
            <a:r>
              <a:rPr lang="en-US" dirty="0" smtClean="0"/>
              <a:t>   There is some exceedingly valuable and generic lesson to learn from the saga of the rise and fall of </a:t>
            </a:r>
            <a:r>
              <a:rPr lang="en-US" dirty="0" err="1" smtClean="0"/>
              <a:t>Bode’s</a:t>
            </a:r>
            <a:r>
              <a:rPr lang="en-US" dirty="0" smtClean="0"/>
              <a:t> law </a:t>
            </a:r>
            <a:r>
              <a:rPr lang="en-US" dirty="0" smtClean="0">
                <a:latin typeface="Arial Black" pitchFamily="34" charset="0"/>
              </a:rPr>
              <a:t>-</a:t>
            </a:r>
            <a:r>
              <a:rPr lang="en-US" dirty="0" smtClean="0"/>
              <a:t> a lesson which should echo throughout all (deterministic and random) scientific disciplines </a:t>
            </a:r>
            <a:r>
              <a:rPr lang="en-US" dirty="0" smtClean="0">
                <a:latin typeface="Arial Black" pitchFamily="34" charset="0"/>
              </a:rPr>
              <a:t>-</a:t>
            </a:r>
            <a:r>
              <a:rPr lang="en-US" dirty="0" smtClean="0"/>
              <a:t> whenever the researcher attempts to formulate whatever formula, law, rule, or theory, from a set of physical and experimental data.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1"/>
            <a:ext cx="8229600" cy="16002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 </a:t>
            </a:r>
            <a:r>
              <a:rPr lang="en-US" sz="3600" dirty="0" err="1" smtClean="0"/>
              <a:t>Nicolaus</a:t>
            </a:r>
            <a:r>
              <a:rPr lang="en-US" sz="3600" dirty="0" smtClean="0"/>
              <a:t> Copernicus (1473 – 1543) </a:t>
            </a:r>
          </a:p>
          <a:p>
            <a:pPr algn="ctr">
              <a:buNone/>
            </a:pPr>
            <a:r>
              <a:rPr lang="en-US" sz="3600" dirty="0" smtClean="0"/>
              <a:t>The Heliocentric Revolution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524124"/>
            <a:ext cx="2743200" cy="258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332038"/>
            <a:ext cx="8686800" cy="1782762"/>
          </a:xfrm>
        </p:spPr>
        <p:txBody>
          <a:bodyPr/>
          <a:lstStyle/>
          <a:p>
            <a:r>
              <a:rPr lang="en-US" dirty="0" smtClean="0"/>
              <a:t>========================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latin typeface="+mj-lt"/>
                <a:ea typeface="+mj-ea"/>
                <a:cs typeface="+mj-cs"/>
              </a:rPr>
              <a:t>Kepler and Bode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-----------------------------------------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28600" y="1828800"/>
            <a:ext cx="8610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Young Kepler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also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800" kern="0" dirty="0" smtClean="0">
                <a:latin typeface="+mn-lt"/>
                <a:cs typeface="+mn-cs"/>
              </a:rPr>
              <a:t>asked the same question Bode asked about the distances!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en-US" sz="2800" kern="0" dirty="0" smtClean="0">
              <a:latin typeface="+mn-lt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800" kern="0" dirty="0" smtClean="0">
                <a:latin typeface="+mn-lt"/>
                <a:cs typeface="+mn-cs"/>
              </a:rPr>
              <a:t>    Kepler attempted to fit the 5 ratios of the 6 planetary distances into the 5 ratios of the radii of the 6 spheres surrounding the most perfectly symmetrical shapes of  the </a:t>
            </a:r>
            <a:r>
              <a:rPr lang="en-US" sz="2800" kern="0" dirty="0" smtClean="0"/>
              <a:t>Platonic </a:t>
            </a:r>
            <a:r>
              <a:rPr lang="en-US" sz="2800" kern="0" dirty="0" smtClean="0">
                <a:latin typeface="+mn-lt"/>
                <a:cs typeface="+mn-cs"/>
              </a:rPr>
              <a:t>solids.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561823"/>
            <a:ext cx="7772400" cy="193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066800" y="762000"/>
            <a:ext cx="716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There exist only 5 such perfectly symmetrical solids </a:t>
            </a:r>
            <a:r>
              <a:rPr lang="en-US" sz="2800" kern="0" dirty="0" smtClean="0"/>
              <a:t>(Convex Polyhedron)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838200" y="5181600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They are discussed in the geometry book ‘Elements’ by the Greek mathematician Euclid.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28600"/>
            <a:ext cx="7467600" cy="1219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dirty="0" smtClean="0"/>
              <a:t>6 Spheres are embedded within and around these perfectly 5 symmetrical solids </a:t>
            </a:r>
            <a:endParaRPr lang="en-US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600200"/>
            <a:ext cx="5943600" cy="467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371600"/>
            <a:ext cx="625485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667000" y="304800"/>
            <a:ext cx="388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Comparing Ratios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914400"/>
            <a:ext cx="7030528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667000" y="76200"/>
            <a:ext cx="388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Kepler’s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0" y="5791200"/>
            <a:ext cx="647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latin typeface="+mj-lt"/>
                <a:cs typeface="+mn-cs"/>
              </a:rPr>
              <a:t>So </a:t>
            </a:r>
            <a:r>
              <a:rPr lang="en-US" sz="3600" kern="0" dirty="0" err="1" smtClean="0">
                <a:latin typeface="+mj-lt"/>
                <a:cs typeface="+mn-cs"/>
              </a:rPr>
              <a:t>so</a:t>
            </a:r>
            <a:r>
              <a:rPr lang="en-US" sz="3600" kern="0" dirty="0" smtClean="0">
                <a:latin typeface="+mj-lt"/>
                <a:cs typeface="+mn-cs"/>
              </a:rPr>
              <a:t>! (not so convincing!)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err="1" smtClean="0">
                <a:latin typeface="+mj-lt"/>
                <a:ea typeface="+mj-ea"/>
                <a:cs typeface="+mj-cs"/>
              </a:rPr>
              <a:t>Kepler’s</a:t>
            </a:r>
            <a:r>
              <a:rPr lang="en-US" sz="4800" kern="0" dirty="0" smtClean="0">
                <a:latin typeface="+mj-lt"/>
                <a:ea typeface="+mj-ea"/>
                <a:cs typeface="+mj-cs"/>
              </a:rPr>
              <a:t> Beneficial Failure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------------------------------------------------------------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066800" y="1828800"/>
            <a:ext cx="6781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2800" dirty="0" smtClean="0"/>
              <a:t>    </a:t>
            </a:r>
            <a:r>
              <a:rPr lang="en-US" sz="2800" dirty="0" err="1" smtClean="0"/>
              <a:t>Kepler’s</a:t>
            </a:r>
            <a:r>
              <a:rPr lang="en-US" sz="2800" dirty="0" smtClean="0"/>
              <a:t> model was later entirely disapproved by later discoveries of the planets Uranus and Neptune.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en-US" sz="2800" dirty="0" smtClean="0"/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2800" dirty="0" smtClean="0"/>
              <a:t>    There are no additional Platonic solids that could  determine the distances of Uranus and Neptune from the Sun!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09600" y="1981200"/>
            <a:ext cx="7696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2800" dirty="0" smtClean="0"/>
              <a:t>    </a:t>
            </a:r>
            <a:r>
              <a:rPr lang="en-US" sz="2800" dirty="0" err="1" smtClean="0"/>
              <a:t>Kepler’s</a:t>
            </a:r>
            <a:r>
              <a:rPr lang="en-US" sz="2800" dirty="0" smtClean="0"/>
              <a:t> imaginative approach in borrowing from geometry shapes and results in order to model the Solar System was highly creative!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endParaRPr lang="en-US" sz="2800" dirty="0" smtClean="0"/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2800" dirty="0" smtClean="0"/>
              <a:t>    No one has ever (even remotely) performed synthesis of this nature before, either in astronomy, or in any other scientific field!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err="1" smtClean="0">
                <a:latin typeface="+mj-lt"/>
                <a:ea typeface="+mj-ea"/>
                <a:cs typeface="+mj-cs"/>
              </a:rPr>
              <a:t>Kepler’s</a:t>
            </a:r>
            <a:r>
              <a:rPr lang="en-US" sz="4800" kern="0" dirty="0" smtClean="0">
                <a:latin typeface="+mj-lt"/>
                <a:ea typeface="+mj-ea"/>
                <a:cs typeface="+mj-cs"/>
              </a:rPr>
              <a:t> Beneficial Failure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------------------------------------------------------------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28600" y="2133600"/>
            <a:ext cx="8382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2800" dirty="0" smtClean="0"/>
              <a:t>   In many ways, Kepler failed attempt represented a turning point for the way astronomy and science in general would be done in the future, as it aimed to </a:t>
            </a:r>
            <a:r>
              <a:rPr lang="en-US" sz="2800" u="sng" dirty="0" smtClean="0"/>
              <a:t>provide explanations</a:t>
            </a:r>
            <a:r>
              <a:rPr lang="en-US" sz="2800" dirty="0" smtClean="0"/>
              <a:t> behind what had previously been mainly a </a:t>
            </a:r>
            <a:r>
              <a:rPr lang="en-US" sz="2800" u="sng" dirty="0" smtClean="0"/>
              <a:t>descriptive science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err="1" smtClean="0">
                <a:latin typeface="+mj-lt"/>
                <a:ea typeface="+mj-ea"/>
                <a:cs typeface="+mj-cs"/>
              </a:rPr>
              <a:t>Kepler’s</a:t>
            </a:r>
            <a:r>
              <a:rPr lang="en-US" sz="4800" kern="0" dirty="0" smtClean="0">
                <a:latin typeface="+mj-lt"/>
                <a:ea typeface="+mj-ea"/>
                <a:cs typeface="+mj-cs"/>
              </a:rPr>
              <a:t> Beneficial Failure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------------------------------------------------------------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828800"/>
            <a:ext cx="8077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800" dirty="0" smtClean="0"/>
              <a:t>    </a:t>
            </a:r>
            <a:r>
              <a:rPr lang="en-US" sz="2800" dirty="0" err="1" smtClean="0"/>
              <a:t>Kepler’s</a:t>
            </a:r>
            <a:r>
              <a:rPr lang="en-US" sz="2800" dirty="0" smtClean="0"/>
              <a:t> scholar Owen </a:t>
            </a:r>
            <a:r>
              <a:rPr lang="en-US" sz="2800" dirty="0" err="1" smtClean="0"/>
              <a:t>Gingerich</a:t>
            </a:r>
            <a:r>
              <a:rPr lang="en-US" sz="2800" dirty="0" smtClean="0"/>
              <a:t> has remarked in his account of </a:t>
            </a:r>
            <a:r>
              <a:rPr lang="en-US" sz="2800" dirty="0" err="1" smtClean="0"/>
              <a:t>Kepler’s</a:t>
            </a:r>
            <a:r>
              <a:rPr lang="en-US" sz="2800" dirty="0" smtClean="0"/>
              <a:t> life and work: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en-US" sz="3200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3200" dirty="0" smtClean="0"/>
              <a:t>   “Seldom in history has </a:t>
            </a:r>
            <a:r>
              <a:rPr lang="en-US" sz="3200" u="sng" dirty="0" smtClean="0"/>
              <a:t>so wrong</a:t>
            </a:r>
            <a:r>
              <a:rPr lang="en-US" sz="3200" dirty="0" smtClean="0"/>
              <a:t> an idea been </a:t>
            </a:r>
            <a:r>
              <a:rPr lang="en-US" sz="3200" u="sng" dirty="0" smtClean="0"/>
              <a:t>so seminal</a:t>
            </a:r>
            <a:r>
              <a:rPr lang="en-US" sz="3200" dirty="0" smtClean="0"/>
              <a:t> in directing the future course of science</a:t>
            </a:r>
            <a:r>
              <a:rPr lang="en-US" sz="3200" b="1" dirty="0" smtClean="0">
                <a:latin typeface="+mn-lt"/>
              </a:rPr>
              <a:t>!</a:t>
            </a:r>
            <a:r>
              <a:rPr lang="en-US" sz="3200" dirty="0" smtClean="0"/>
              <a:t>”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err="1" smtClean="0">
                <a:latin typeface="+mj-lt"/>
                <a:ea typeface="+mj-ea"/>
                <a:cs typeface="+mj-cs"/>
              </a:rPr>
              <a:t>Kepler’s</a:t>
            </a:r>
            <a:r>
              <a:rPr lang="en-US" sz="4800" kern="0" dirty="0" smtClean="0">
                <a:latin typeface="+mj-lt"/>
                <a:ea typeface="+mj-ea"/>
                <a:cs typeface="+mj-cs"/>
              </a:rPr>
              <a:t> Beneficial Failure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------------------------------------------------------------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62000" y="304800"/>
            <a:ext cx="746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3200" u="sng" kern="0" dirty="0" smtClean="0">
                <a:latin typeface="+mn-lt"/>
                <a:cs typeface="+mn-cs"/>
              </a:rPr>
              <a:t>Heliocentric Model of Astronomy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4106" y="1524000"/>
            <a:ext cx="5808294" cy="436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332038"/>
            <a:ext cx="8686800" cy="1782762"/>
          </a:xfrm>
        </p:spPr>
        <p:txBody>
          <a:bodyPr/>
          <a:lstStyle/>
          <a:p>
            <a:r>
              <a:rPr lang="en-US" dirty="0" smtClean="0"/>
              <a:t>========================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454" y="990600"/>
            <a:ext cx="3174746" cy="475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724400" y="1547604"/>
            <a:ext cx="388619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u="sng" kern="0" dirty="0" smtClean="0"/>
              <a:t>Reference Book</a:t>
            </a:r>
          </a:p>
          <a:p>
            <a:pPr lvl="0" algn="ctr">
              <a:defRPr/>
            </a:pPr>
            <a:endParaRPr lang="en-US" sz="1000" u="sng" kern="0" dirty="0" smtClean="0"/>
          </a:p>
          <a:p>
            <a:pPr>
              <a:defRPr/>
            </a:pPr>
            <a:endParaRPr lang="en-US" sz="1100" kern="0" dirty="0" smtClean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2800" kern="0" dirty="0" smtClean="0">
                <a:latin typeface="+mj-lt"/>
                <a:ea typeface="+mj-ea"/>
                <a:cs typeface="+mj-cs"/>
              </a:rPr>
              <a:t>“The Birth of Science“</a:t>
            </a:r>
          </a:p>
          <a:p>
            <a:pPr>
              <a:defRPr/>
            </a:pPr>
            <a:endParaRPr lang="en-US" sz="1400" kern="0" dirty="0" smtClean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2800" kern="0" dirty="0" smtClean="0">
                <a:latin typeface="+mj-lt"/>
                <a:ea typeface="+mj-ea"/>
                <a:cs typeface="+mj-cs"/>
              </a:rPr>
              <a:t>   Alex Ely </a:t>
            </a:r>
            <a:r>
              <a:rPr lang="en-US" sz="2800" kern="0" dirty="0" err="1" smtClean="0">
                <a:latin typeface="+mj-lt"/>
                <a:ea typeface="+mj-ea"/>
                <a:cs typeface="+mj-cs"/>
              </a:rPr>
              <a:t>Kossovsky</a:t>
            </a:r>
            <a:endParaRPr lang="en-US" sz="2800" kern="0" dirty="0" smtClean="0"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  <a:defRPr/>
            </a:pPr>
            <a:endParaRPr lang="en-US" sz="1200" kern="0" dirty="0" smtClean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2800" kern="0" dirty="0" smtClean="0">
                <a:latin typeface="+mj-lt"/>
                <a:ea typeface="+mj-ea"/>
                <a:cs typeface="+mj-cs"/>
              </a:rPr>
              <a:t>     Springer Nature    </a:t>
            </a:r>
          </a:p>
          <a:p>
            <a:pPr>
              <a:defRPr/>
            </a:pPr>
            <a:r>
              <a:rPr lang="en-US" sz="2800" kern="0" dirty="0" smtClean="0">
                <a:latin typeface="+mj-lt"/>
                <a:ea typeface="+mj-ea"/>
                <a:cs typeface="+mj-cs"/>
              </a:rPr>
              <a:t>         Publishing</a:t>
            </a:r>
          </a:p>
          <a:p>
            <a:pPr>
              <a:defRPr/>
            </a:pPr>
            <a:endParaRPr lang="en-US" sz="1000" kern="0" dirty="0" smtClean="0"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  <a:defRPr/>
            </a:pPr>
            <a:r>
              <a:rPr lang="en-US" sz="2800" kern="0" dirty="0" smtClean="0">
                <a:latin typeface="+mj-lt"/>
                <a:ea typeface="+mj-ea"/>
                <a:cs typeface="+mj-cs"/>
              </a:rPr>
              <a:t>ISBN-10 : 3030517438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04800" y="24384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latin typeface="+mj-lt"/>
                <a:ea typeface="+mj-ea"/>
                <a:cs typeface="+mj-cs"/>
              </a:rPr>
              <a:t>END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---------------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315200" cy="4953000"/>
          </a:xfrm>
        </p:spPr>
        <p:txBody>
          <a:bodyPr/>
          <a:lstStyle/>
          <a:p>
            <a:pPr algn="just">
              <a:buNone/>
            </a:pPr>
            <a:r>
              <a:rPr lang="en-US" dirty="0" smtClean="0"/>
              <a:t>   </a:t>
            </a:r>
            <a:r>
              <a:rPr lang="en-US" sz="3600" dirty="0" smtClean="0"/>
              <a:t>The heliocentric Model hints at </a:t>
            </a:r>
            <a:r>
              <a:rPr lang="en-US" sz="3600" b="1" dirty="0" smtClean="0">
                <a:latin typeface="Arial Black" pitchFamily="34" charset="0"/>
              </a:rPr>
              <a:t>gravitational force </a:t>
            </a:r>
            <a:r>
              <a:rPr lang="en-US" sz="3600" dirty="0" smtClean="0"/>
              <a:t>of the sun acting on the planets!</a:t>
            </a:r>
          </a:p>
          <a:p>
            <a:pPr algn="ctr">
              <a:buNone/>
            </a:pPr>
            <a:endParaRPr lang="en-US" sz="3600" dirty="0" smtClean="0"/>
          </a:p>
          <a:p>
            <a:pPr algn="just">
              <a:buNone/>
            </a:pPr>
            <a:r>
              <a:rPr lang="en-US" sz="3600" dirty="0" smtClean="0"/>
              <a:t>   The Sun holds the planets together, pulling them inwards.</a:t>
            </a:r>
          </a:p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smtClean="0"/>
              <a:t>It’s only a </a:t>
            </a:r>
            <a:r>
              <a:rPr lang="en-US" sz="3600" dirty="0" smtClean="0">
                <a:latin typeface="Arial Black" pitchFamily="34" charset="0"/>
              </a:rPr>
              <a:t>clue</a:t>
            </a:r>
            <a:r>
              <a:rPr lang="en-US" sz="3600" dirty="0" smtClean="0"/>
              <a:t>!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16002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 </a:t>
            </a:r>
            <a:r>
              <a:rPr lang="en-US" sz="3600" dirty="0" smtClean="0"/>
              <a:t>Galileo </a:t>
            </a:r>
            <a:r>
              <a:rPr lang="en-US" sz="3600" dirty="0" err="1" smtClean="0"/>
              <a:t>Galilei</a:t>
            </a:r>
            <a:r>
              <a:rPr lang="en-US" sz="3600" dirty="0" smtClean="0"/>
              <a:t> (1564 - 1642) </a:t>
            </a:r>
          </a:p>
          <a:p>
            <a:pPr algn="ctr">
              <a:buNone/>
            </a:pPr>
            <a:r>
              <a:rPr lang="en-US" sz="3600" dirty="0" smtClean="0"/>
              <a:t>The Father of Science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914400" y="5257800"/>
            <a:ext cx="746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 smtClean="0"/>
              <a:t>Central figure in the Renaissance era transition from natural </a:t>
            </a:r>
            <a:r>
              <a:rPr lang="en-US" sz="2700" dirty="0" smtClean="0">
                <a:latin typeface="+mn-lt"/>
              </a:rPr>
              <a:t>philosophy</a:t>
            </a:r>
            <a:r>
              <a:rPr lang="en-US" sz="2700" dirty="0" smtClean="0"/>
              <a:t> to modern science</a:t>
            </a:r>
            <a:endParaRPr lang="en-US" sz="2700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981200"/>
            <a:ext cx="2514600" cy="274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"/>
            <a:ext cx="8305800" cy="1752600"/>
          </a:xfrm>
        </p:spPr>
        <p:txBody>
          <a:bodyPr/>
          <a:lstStyle/>
          <a:p>
            <a:pPr algn="ctr">
              <a:buNone/>
            </a:pPr>
            <a:r>
              <a:rPr lang="en-US" sz="4400" dirty="0" smtClean="0"/>
              <a:t> </a:t>
            </a:r>
            <a:r>
              <a:rPr lang="en-US" sz="4000" dirty="0" smtClean="0"/>
              <a:t>Galileo’s </a:t>
            </a:r>
            <a:r>
              <a:rPr lang="en-US" sz="4000" dirty="0" smtClean="0">
                <a:latin typeface="Arial Black" pitchFamily="34" charset="0"/>
              </a:rPr>
              <a:t>generic </a:t>
            </a:r>
            <a:r>
              <a:rPr lang="en-US" sz="4000" dirty="0" smtClean="0"/>
              <a:t>contributions to physics and science: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914400" y="2111038"/>
            <a:ext cx="70866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romanUcPeriod"/>
            </a:pPr>
            <a:r>
              <a:rPr lang="en-US" sz="2800" dirty="0" smtClean="0">
                <a:latin typeface="+mn-lt"/>
              </a:rPr>
              <a:t>Empiricism for philosophy of science, namely the </a:t>
            </a:r>
            <a:r>
              <a:rPr lang="en-US" sz="2800" b="1" dirty="0" smtClean="0">
                <a:latin typeface="+mn-lt"/>
              </a:rPr>
              <a:t>Scientific Method</a:t>
            </a:r>
            <a:r>
              <a:rPr lang="en-US" sz="2800" dirty="0" smtClean="0">
                <a:latin typeface="+mn-lt"/>
              </a:rPr>
              <a:t>. The rejection of highly abstract philosophical arguments about the world without experimental sensory data.</a:t>
            </a:r>
          </a:p>
          <a:p>
            <a:pPr marL="514350" indent="-514350">
              <a:buFont typeface="+mj-lt"/>
              <a:buAutoNum type="romanUcPeriod"/>
            </a:pPr>
            <a:endParaRPr lang="en-US" sz="2800" dirty="0" smtClean="0">
              <a:latin typeface="+mn-lt"/>
            </a:endParaRPr>
          </a:p>
          <a:p>
            <a:pPr marL="514350" indent="-514350" algn="just">
              <a:buFont typeface="+mj-lt"/>
              <a:buAutoNum type="romanUcPeriod"/>
            </a:pPr>
            <a:r>
              <a:rPr lang="en-US" sz="2800" dirty="0" smtClean="0">
                <a:latin typeface="+mn-lt"/>
              </a:rPr>
              <a:t>The adoption of </a:t>
            </a:r>
            <a:r>
              <a:rPr lang="en-US" sz="2800" b="1" dirty="0" smtClean="0">
                <a:latin typeface="+mn-lt"/>
              </a:rPr>
              <a:t>Mathematics</a:t>
            </a:r>
            <a:r>
              <a:rPr lang="en-US" sz="2800" dirty="0" smtClean="0">
                <a:latin typeface="+mn-lt"/>
              </a:rPr>
              <a:t> and </a:t>
            </a:r>
            <a:r>
              <a:rPr lang="en-US" sz="2800" b="1" dirty="0" smtClean="0">
                <a:latin typeface="+mn-lt"/>
              </a:rPr>
              <a:t>Geometry</a:t>
            </a:r>
            <a:r>
              <a:rPr lang="en-US" sz="2800" dirty="0" smtClean="0">
                <a:latin typeface="+mn-lt"/>
              </a:rPr>
              <a:t> as essential tools in science.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447800"/>
            <a:ext cx="6553200" cy="2514600"/>
          </a:xfrm>
        </p:spPr>
        <p:txBody>
          <a:bodyPr/>
          <a:lstStyle/>
          <a:p>
            <a:pPr algn="just">
              <a:buNone/>
            </a:pPr>
            <a:r>
              <a:rPr lang="en-US" sz="3600" kern="1200" dirty="0" smtClean="0">
                <a:cs typeface="Arial" charset="0"/>
              </a:rPr>
              <a:t>   The 4 principle contributions of Galileo to the </a:t>
            </a:r>
            <a:r>
              <a:rPr lang="en-US" sz="3600" u="sng" kern="1200" dirty="0" smtClean="0">
                <a:cs typeface="Arial" charset="0"/>
              </a:rPr>
              <a:t>core</a:t>
            </a:r>
            <a:r>
              <a:rPr lang="en-US" sz="3600" kern="1200" dirty="0" smtClean="0">
                <a:cs typeface="Arial" charset="0"/>
              </a:rPr>
              <a:t> concern of physics, namely to the </a:t>
            </a:r>
            <a:r>
              <a:rPr lang="en-US" sz="3600" b="1" kern="1200" dirty="0" smtClean="0">
                <a:latin typeface="Arial Black" pitchFamily="34" charset="0"/>
                <a:cs typeface="Arial" charset="0"/>
              </a:rPr>
              <a:t>Study of Motion</a:t>
            </a:r>
            <a:r>
              <a:rPr lang="en-US" sz="3600" dirty="0" smtClean="0"/>
              <a:t>: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457200"/>
            <a:ext cx="78486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000" dirty="0" smtClean="0"/>
              <a:t>Horizontal inertia.</a:t>
            </a:r>
          </a:p>
          <a:p>
            <a:pPr marL="514350" indent="-514350">
              <a:buFont typeface="+mj-lt"/>
              <a:buAutoNum type="arabicParenR"/>
            </a:pPr>
            <a:endParaRPr lang="en-US" sz="3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3000" dirty="0" smtClean="0"/>
              <a:t>Proper definition of </a:t>
            </a:r>
            <a:r>
              <a:rPr lang="en-US" sz="3200" dirty="0" smtClean="0"/>
              <a:t>acceleration </a:t>
            </a:r>
            <a:r>
              <a:rPr lang="en-US" sz="3000" dirty="0" smtClean="0"/>
              <a:t>as          a = </a:t>
            </a:r>
            <a:r>
              <a:rPr lang="en-US" sz="4400" dirty="0" smtClean="0">
                <a:latin typeface="Arial"/>
                <a:cs typeface="Arial"/>
              </a:rPr>
              <a:t>∆</a:t>
            </a:r>
            <a:r>
              <a:rPr lang="en-US" sz="3000" dirty="0" smtClean="0">
                <a:latin typeface="Arial"/>
                <a:cs typeface="Arial"/>
              </a:rPr>
              <a:t>Speed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3600" dirty="0" smtClean="0">
                <a:latin typeface="Arial Black" pitchFamily="34" charset="0"/>
                <a:cs typeface="Arial"/>
              </a:rPr>
              <a:t>/</a:t>
            </a:r>
            <a:r>
              <a:rPr lang="en-US" sz="900" dirty="0" smtClean="0">
                <a:latin typeface="Arial Black" pitchFamily="34" charset="0"/>
                <a:cs typeface="Arial"/>
              </a:rPr>
              <a:t> </a:t>
            </a:r>
            <a:r>
              <a:rPr lang="en-US" sz="4400" dirty="0" smtClean="0">
                <a:latin typeface="Arial"/>
                <a:cs typeface="Arial"/>
              </a:rPr>
              <a:t>∆</a:t>
            </a:r>
            <a:r>
              <a:rPr lang="en-US" sz="3000" dirty="0" smtClean="0">
                <a:latin typeface="Arial"/>
                <a:cs typeface="Arial"/>
              </a:rPr>
              <a:t>Time.</a:t>
            </a:r>
            <a:endParaRPr lang="en-US" sz="3000" dirty="0" smtClean="0"/>
          </a:p>
          <a:p>
            <a:pPr marL="514350" indent="-514350">
              <a:buFont typeface="+mj-lt"/>
              <a:buAutoNum type="arabicParenR"/>
            </a:pPr>
            <a:endParaRPr lang="en-US" sz="2800" dirty="0" smtClean="0"/>
          </a:p>
          <a:p>
            <a:pPr marL="514350" indent="-514350" algn="just">
              <a:buFont typeface="+mj-lt"/>
              <a:buAutoNum type="arabicParenR"/>
            </a:pPr>
            <a:r>
              <a:rPr lang="en-US" sz="3000" dirty="0" smtClean="0"/>
              <a:t>Vertical free fall acceleration is a constant and independent of the weight-mass.</a:t>
            </a:r>
          </a:p>
          <a:p>
            <a:pPr marL="514350" indent="-514350">
              <a:buFont typeface="+mj-lt"/>
              <a:buAutoNum type="arabicParenR"/>
            </a:pPr>
            <a:endParaRPr lang="en-US" sz="3000" dirty="0" smtClean="0"/>
          </a:p>
          <a:p>
            <a:pPr marL="514350" indent="-514350" algn="just">
              <a:buFont typeface="+mj-lt"/>
              <a:buAutoNum type="arabicParenR"/>
            </a:pPr>
            <a:r>
              <a:rPr lang="en-US" sz="3000" dirty="0" smtClean="0"/>
              <a:t>The splitting of </a:t>
            </a:r>
            <a:r>
              <a:rPr lang="en-US" sz="3200" dirty="0" smtClean="0"/>
              <a:t>projectile motion </a:t>
            </a:r>
            <a:r>
              <a:rPr lang="en-US" sz="3000" dirty="0" smtClean="0"/>
              <a:t>into its inertia-like constant-speed horizontal component, and free-fall accelerating vertical  component.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00200" y="152400"/>
            <a:ext cx="5943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2800" dirty="0" smtClean="0"/>
              <a:t>The dropping of two spheres from the Leaning Tower of Pisa</a:t>
            </a:r>
          </a:p>
          <a:p>
            <a:pPr marL="514350" indent="-514350"/>
            <a:endParaRPr lang="en-US" sz="2400" dirty="0"/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304925"/>
            <a:ext cx="36576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"/>
            <a:ext cx="8915400" cy="6096000"/>
          </a:xfrm>
        </p:spPr>
        <p:txBody>
          <a:bodyPr/>
          <a:lstStyle/>
          <a:p>
            <a:pPr lvl="0" algn="ctr">
              <a:buNone/>
              <a:defRPr/>
            </a:pPr>
            <a:r>
              <a:rPr lang="en-US" sz="4800" u="sng" dirty="0" smtClean="0"/>
              <a:t>Outline</a:t>
            </a:r>
          </a:p>
          <a:p>
            <a:pPr marL="514350" lvl="0" indent="-514350">
              <a:buFont typeface="+mj-lt"/>
              <a:buAutoNum type="arabicParenR"/>
              <a:defRPr/>
            </a:pPr>
            <a:endParaRPr lang="en-US" sz="2800" dirty="0" smtClean="0"/>
          </a:p>
          <a:p>
            <a:pPr marL="514350" lvl="0" indent="-514350">
              <a:lnSpc>
                <a:spcPct val="150000"/>
              </a:lnSpc>
              <a:buFont typeface="+mj-lt"/>
              <a:buAutoNum type="arabicParenR"/>
              <a:defRPr/>
            </a:pPr>
            <a:r>
              <a:rPr lang="en-US" sz="2700" dirty="0" smtClean="0"/>
              <a:t>The erroneous notions of ancient Greek astronomy.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arenR"/>
              <a:defRPr/>
            </a:pPr>
            <a:r>
              <a:rPr lang="en-US" sz="2700" dirty="0" smtClean="0"/>
              <a:t>Renaissance era discovery of physics.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  <a:defRPr/>
            </a:pPr>
            <a:r>
              <a:rPr lang="en-US" sz="2700" dirty="0" smtClean="0"/>
              <a:t>The role of mathematics.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  <a:defRPr/>
            </a:pPr>
            <a:r>
              <a:rPr lang="en-US" sz="2700" dirty="0" err="1" smtClean="0"/>
              <a:t>Kepler’s</a:t>
            </a:r>
            <a:r>
              <a:rPr lang="en-US" sz="2700" dirty="0" smtClean="0"/>
              <a:t> 3</a:t>
            </a:r>
            <a:r>
              <a:rPr lang="en-US" sz="2700" baseline="30000" dirty="0" smtClean="0"/>
              <a:t>rd</a:t>
            </a:r>
            <a:r>
              <a:rPr lang="en-US" sz="2700" dirty="0" smtClean="0"/>
              <a:t> Law &amp; Logarithms.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  <a:defRPr/>
            </a:pPr>
            <a:r>
              <a:rPr lang="en-US" sz="2700" dirty="0" smtClean="0"/>
              <a:t>The rise and fall of Bodes’ Law.</a:t>
            </a:r>
          </a:p>
          <a:p>
            <a:pPr algn="ctr">
              <a:buNone/>
              <a:defRPr/>
            </a:pPr>
            <a:endParaRPr lang="en-US" sz="2800" dirty="0" smtClean="0"/>
          </a:p>
          <a:p>
            <a:pPr algn="ctr">
              <a:buNone/>
              <a:defRPr/>
            </a:pPr>
            <a:endParaRPr lang="en-US" sz="2800" dirty="0" smtClean="0"/>
          </a:p>
          <a:p>
            <a:pPr algn="ctr">
              <a:buNone/>
              <a:defRPr/>
            </a:pPr>
            <a:endParaRPr lang="en-US" sz="2800" dirty="0" smtClean="0"/>
          </a:p>
          <a:p>
            <a:pPr lvl="0" algn="ctr">
              <a:buNone/>
              <a:defRPr/>
            </a:pPr>
            <a:endParaRPr lang="en-US" sz="2800" dirty="0" smtClean="0"/>
          </a:p>
          <a:p>
            <a:pPr lvl="0" algn="ctr">
              <a:buNone/>
              <a:defRPr/>
            </a:pPr>
            <a:endParaRPr lang="en-US" sz="4800" dirty="0" smtClean="0"/>
          </a:p>
          <a:p>
            <a:pPr lvl="0" algn="ctr">
              <a:buNone/>
              <a:defRPr/>
            </a:pPr>
            <a:endParaRPr lang="en-US" sz="2400" dirty="0" smtClean="0"/>
          </a:p>
          <a:p>
            <a:pPr lvl="0" algn="ctr">
              <a:buNone/>
              <a:defRPr/>
            </a:pPr>
            <a:endParaRPr lang="en-US" sz="2400" dirty="0" smtClean="0"/>
          </a:p>
          <a:p>
            <a:pPr algn="ctr">
              <a:buNone/>
            </a:pPr>
            <a:endParaRPr lang="en-US" sz="1200" dirty="0" smtClean="0"/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600" y="1295400"/>
            <a:ext cx="61722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2800" dirty="0" smtClean="0">
                <a:latin typeface="+mn-lt"/>
              </a:rPr>
              <a:t>     </a:t>
            </a:r>
            <a:r>
              <a:rPr lang="en-US" sz="400" dirty="0" smtClean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The </a:t>
            </a:r>
            <a:r>
              <a:rPr lang="en-US" sz="2800" b="1" dirty="0" smtClean="0">
                <a:latin typeface="+mn-lt"/>
              </a:rPr>
              <a:t>heliocentric model </a:t>
            </a:r>
            <a:r>
              <a:rPr lang="en-US" sz="2800" dirty="0" smtClean="0">
                <a:latin typeface="+mn-lt"/>
              </a:rPr>
              <a:t>was passionately supported by Galileo who risked his life defending it. </a:t>
            </a:r>
          </a:p>
          <a:p>
            <a:pPr marL="514350" indent="-514350"/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219200"/>
            <a:ext cx="7086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200" dirty="0" smtClean="0"/>
              <a:t>    Galileo then gave the heliocentric model decisive confirmations with his </a:t>
            </a:r>
            <a:r>
              <a:rPr lang="en-US" sz="3200" dirty="0" smtClean="0">
                <a:latin typeface="Arial Black" pitchFamily="34" charset="0"/>
              </a:rPr>
              <a:t>telescopic observations </a:t>
            </a:r>
            <a:r>
              <a:rPr lang="en-US" sz="3200" dirty="0" smtClean="0"/>
              <a:t>of </a:t>
            </a:r>
            <a:r>
              <a:rPr lang="en-US" sz="3200" u="sng" dirty="0" smtClean="0"/>
              <a:t>Jupiter's four moons </a:t>
            </a:r>
            <a:r>
              <a:rPr lang="en-US" sz="3200" dirty="0" smtClean="0"/>
              <a:t>and the </a:t>
            </a:r>
            <a:r>
              <a:rPr lang="en-US" sz="3200" u="sng" dirty="0" smtClean="0"/>
              <a:t>phases of Venus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62200" y="358140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200" dirty="0" smtClean="0"/>
              <a:t>Jupiter's Four Moons</a:t>
            </a:r>
            <a:endParaRPr lang="en-US" sz="3200" dirty="0"/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4191000"/>
            <a:ext cx="64220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556359"/>
            <a:ext cx="4648200" cy="264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09800" y="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200" dirty="0" smtClean="0"/>
              <a:t>      Phases of Venus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8037513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533400"/>
            <a:ext cx="6629400" cy="7620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     Galileo’s Trial – Rome 1633</a:t>
            </a:r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3935" y="1371600"/>
            <a:ext cx="4740265" cy="356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143000"/>
            <a:ext cx="6629400" cy="4267200"/>
          </a:xfrm>
        </p:spPr>
        <p:txBody>
          <a:bodyPr/>
          <a:lstStyle/>
          <a:p>
            <a:pPr>
              <a:buNone/>
            </a:pPr>
            <a:endParaRPr lang="en-US" dirty="0" smtClean="0">
              <a:latin typeface="Arial Black" pitchFamily="34" charset="0"/>
            </a:endParaRPr>
          </a:p>
          <a:p>
            <a:pPr algn="ctr">
              <a:buNone/>
            </a:pPr>
            <a:r>
              <a:rPr lang="en-US" b="1" dirty="0" smtClean="0"/>
              <a:t>And yet it moves!</a:t>
            </a: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990600"/>
            <a:ext cx="6324600" cy="4648200"/>
          </a:xfrm>
        </p:spPr>
        <p:txBody>
          <a:bodyPr/>
          <a:lstStyle/>
          <a:p>
            <a:pPr algn="ctr">
              <a:buNone/>
            </a:pPr>
            <a:r>
              <a:rPr lang="en-US" sz="2800" u="sng" dirty="0" smtClean="0"/>
              <a:t>LESSON TO HUMANITY: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b="1" dirty="0" smtClean="0"/>
              <a:t>   </a:t>
            </a:r>
            <a:r>
              <a:rPr lang="en-US" sz="2800" dirty="0" smtClean="0"/>
              <a:t>You have jailed your first physicist.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You have condemned him to be surrounded  by Inquisition soldiers for the rest of his life.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>
                <a:latin typeface="Arial Black" pitchFamily="34" charset="0"/>
              </a:rPr>
              <a:t>    Free speech is essential</a:t>
            </a:r>
            <a:r>
              <a:rPr lang="en-US" sz="700" dirty="0" smtClean="0">
                <a:latin typeface="Arial Black" pitchFamily="34" charset="0"/>
              </a:rPr>
              <a:t> </a:t>
            </a:r>
            <a:r>
              <a:rPr lang="en-US" sz="2800" dirty="0" smtClean="0">
                <a:latin typeface="Arial Black" pitchFamily="34" charset="0"/>
              </a:rPr>
              <a:t>!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534400" cy="4648200"/>
          </a:xfrm>
        </p:spPr>
        <p:txBody>
          <a:bodyPr/>
          <a:lstStyle/>
          <a:p>
            <a:pPr algn="ctr">
              <a:buNone/>
            </a:pPr>
            <a:r>
              <a:rPr lang="en-US" sz="2800" u="sng" dirty="0" smtClean="0"/>
              <a:t>LESSON TO HUMANITY:</a:t>
            </a:r>
          </a:p>
          <a:p>
            <a:pPr algn="ctr">
              <a:buNone/>
            </a:pPr>
            <a:endParaRPr lang="en-US" sz="4800" dirty="0" smtClean="0"/>
          </a:p>
          <a:p>
            <a:pPr algn="ctr">
              <a:buNone/>
            </a:pPr>
            <a:r>
              <a:rPr lang="en-US" sz="2800" dirty="0" smtClean="0">
                <a:latin typeface="Arial Black" pitchFamily="34" charset="0"/>
              </a:rPr>
              <a:t>‘Group Think’ </a:t>
            </a:r>
            <a:r>
              <a:rPr lang="en-US" sz="2800" dirty="0" smtClean="0"/>
              <a:t>is not conducive to healthy science.</a:t>
            </a:r>
          </a:p>
          <a:p>
            <a:pPr algn="ctr">
              <a:buNone/>
            </a:pPr>
            <a:endParaRPr lang="en-US" sz="2800" dirty="0" smtClean="0"/>
          </a:p>
          <a:p>
            <a:pPr algn="ctr">
              <a:buNone/>
            </a:pPr>
            <a:r>
              <a:rPr lang="en-US" sz="2800" dirty="0" smtClean="0">
                <a:latin typeface="Arial Black" pitchFamily="34" charset="0"/>
              </a:rPr>
              <a:t>Religion</a:t>
            </a:r>
            <a:r>
              <a:rPr lang="en-US" sz="2800" dirty="0" smtClean="0"/>
              <a:t> &amp; </a:t>
            </a:r>
            <a:r>
              <a:rPr lang="en-US" sz="2800" dirty="0" smtClean="0">
                <a:latin typeface="Arial Black" pitchFamily="34" charset="0"/>
              </a:rPr>
              <a:t>Science</a:t>
            </a:r>
            <a:r>
              <a:rPr lang="en-US" sz="2800" dirty="0" smtClean="0"/>
              <a:t> are best left separated.</a:t>
            </a:r>
          </a:p>
          <a:p>
            <a:pPr algn="ctr">
              <a:buNone/>
            </a:pPr>
            <a:endParaRPr lang="en-US" sz="2800" dirty="0" smtClean="0"/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16002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 </a:t>
            </a:r>
            <a:r>
              <a:rPr lang="en-US" sz="3600" dirty="0" err="1" smtClean="0"/>
              <a:t>Tycho</a:t>
            </a:r>
            <a:r>
              <a:rPr lang="en-US" sz="3600" dirty="0" smtClean="0"/>
              <a:t> Brahe (1546-1601)</a:t>
            </a:r>
          </a:p>
          <a:p>
            <a:pPr algn="ctr">
              <a:buNone/>
            </a:pPr>
            <a:r>
              <a:rPr lang="en-US" sz="3600" dirty="0" smtClean="0"/>
              <a:t>The Meticulous Celestial Recorder 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1" y="2057400"/>
            <a:ext cx="274319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5800" y="5105400"/>
            <a:ext cx="7772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 smtClean="0"/>
              <a:t>Swedish-Danish</a:t>
            </a:r>
            <a:r>
              <a:rPr lang="en-US" sz="2600" dirty="0" smtClean="0"/>
              <a:t> astronomer Known for his highly accurate and comprehensive astronomical observations regarding the planets’ movements.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620000" cy="49530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King Frederick II of Denmark offered </a:t>
            </a:r>
            <a:r>
              <a:rPr lang="en-US" dirty="0" err="1" smtClean="0"/>
              <a:t>Tycho</a:t>
            </a:r>
            <a:r>
              <a:rPr lang="en-US" dirty="0" smtClean="0"/>
              <a:t> the use of the island of </a:t>
            </a:r>
            <a:r>
              <a:rPr lang="en-US" dirty="0" err="1" smtClean="0">
                <a:latin typeface="Arial Black" pitchFamily="34" charset="0"/>
              </a:rPr>
              <a:t>Hven</a:t>
            </a:r>
            <a:r>
              <a:rPr lang="en-US" dirty="0" smtClean="0"/>
              <a:t> for the purpose of conducting astronomical observations.</a:t>
            </a:r>
          </a:p>
          <a:p>
            <a:pPr algn="just">
              <a:buNone/>
            </a:pPr>
            <a:endParaRPr lang="en-US" sz="3600" dirty="0" smtClean="0"/>
          </a:p>
          <a:p>
            <a:pPr algn="just">
              <a:buNone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543800" cy="3124200"/>
          </a:xfrm>
        </p:spPr>
        <p:txBody>
          <a:bodyPr/>
          <a:lstStyle/>
          <a:p>
            <a:pPr algn="ctr">
              <a:buNone/>
            </a:pPr>
            <a:r>
              <a:rPr lang="en-US" sz="3600" dirty="0" smtClean="0"/>
              <a:t>Greek Hellenic Culture</a:t>
            </a:r>
          </a:p>
          <a:p>
            <a:pPr algn="ctr">
              <a:buNone/>
            </a:pPr>
            <a:endParaRPr lang="en-US" sz="1600" dirty="0" smtClean="0"/>
          </a:p>
          <a:p>
            <a:pPr algn="ctr">
              <a:buNone/>
            </a:pPr>
            <a:r>
              <a:rPr lang="en-US" sz="3600" dirty="0" smtClean="0"/>
              <a:t>776 BC  -  146 AD</a:t>
            </a:r>
          </a:p>
          <a:p>
            <a:pPr algn="ctr">
              <a:buNone/>
            </a:pPr>
            <a:endParaRPr lang="en-US" sz="1600" dirty="0" smtClean="0">
              <a:latin typeface="Arial Black" pitchFamily="34" charset="0"/>
            </a:endParaRP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5200" y="152400"/>
            <a:ext cx="3886200" cy="762000"/>
          </a:xfrm>
        </p:spPr>
        <p:txBody>
          <a:bodyPr/>
          <a:lstStyle/>
          <a:p>
            <a:pPr>
              <a:buNone/>
            </a:pPr>
            <a:r>
              <a:rPr lang="en-US" dirty="0" err="1" smtClean="0">
                <a:latin typeface="Arial Black" pitchFamily="34" charset="0"/>
              </a:rPr>
              <a:t>Hven</a:t>
            </a:r>
            <a:endParaRPr lang="en-US" sz="3600" dirty="0" smtClean="0"/>
          </a:p>
          <a:p>
            <a:pPr algn="just">
              <a:buNone/>
            </a:pP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580740"/>
            <a:ext cx="4051912" cy="22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4850" y="1981200"/>
            <a:ext cx="4476750" cy="355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066800"/>
            <a:ext cx="7620000" cy="4953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</a:t>
            </a:r>
            <a:r>
              <a:rPr lang="en-US" dirty="0" err="1" smtClean="0"/>
              <a:t>Tycho</a:t>
            </a:r>
            <a:r>
              <a:rPr lang="en-US" dirty="0" smtClean="0"/>
              <a:t> built an observatory in </a:t>
            </a:r>
            <a:r>
              <a:rPr lang="en-US" dirty="0" err="1" smtClean="0"/>
              <a:t>Hven</a:t>
            </a:r>
            <a:r>
              <a:rPr lang="en-US" dirty="0" smtClean="0"/>
              <a:t> he called </a:t>
            </a:r>
            <a:r>
              <a:rPr lang="en-US" dirty="0" err="1" smtClean="0">
                <a:latin typeface="Arial Black" pitchFamily="34" charset="0"/>
              </a:rPr>
              <a:t>Uraniborg</a:t>
            </a:r>
            <a:r>
              <a:rPr lang="en-US" dirty="0" smtClean="0"/>
              <a:t> in 1576, and made highly precise naked-eye observations. </a:t>
            </a:r>
          </a:p>
          <a:p>
            <a:pPr algn="just">
              <a:buNone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228600"/>
            <a:ext cx="5486400" cy="838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</a:t>
            </a:r>
            <a:r>
              <a:rPr lang="en-US" dirty="0" err="1" smtClean="0"/>
              <a:t>Tycho’s</a:t>
            </a:r>
            <a:r>
              <a:rPr lang="en-US" dirty="0" smtClean="0"/>
              <a:t> </a:t>
            </a:r>
            <a:r>
              <a:rPr lang="en-US" dirty="0" err="1" smtClean="0"/>
              <a:t>Uraniborg</a:t>
            </a:r>
            <a:r>
              <a:rPr lang="en-US" dirty="0" smtClean="0"/>
              <a:t> castle.</a:t>
            </a:r>
          </a:p>
          <a:p>
            <a:pPr algn="just">
              <a:buNone/>
            </a:pPr>
            <a:endParaRPr lang="en-US" sz="3600" dirty="0" smtClean="0"/>
          </a:p>
          <a:p>
            <a:pPr algn="just">
              <a:buNone/>
            </a:pP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066800"/>
            <a:ext cx="5562600" cy="529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7924800" cy="49530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</a:t>
            </a:r>
            <a:r>
              <a:rPr lang="en-US" dirty="0" err="1" smtClean="0"/>
              <a:t>Tycho</a:t>
            </a:r>
            <a:r>
              <a:rPr lang="en-US" dirty="0" smtClean="0"/>
              <a:t> collected an astounding amount of astronomical data, writing down the location of stars and planets in the sky and the associated time of observations. </a:t>
            </a:r>
            <a:endParaRPr lang="en-US" sz="3600" dirty="0" smtClean="0"/>
          </a:p>
          <a:p>
            <a:pPr algn="just">
              <a:buNone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16002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 </a:t>
            </a:r>
            <a:r>
              <a:rPr lang="en-US" sz="3600" dirty="0" smtClean="0"/>
              <a:t>Johannes Kepler (1571-1630) </a:t>
            </a:r>
          </a:p>
          <a:p>
            <a:pPr algn="ctr">
              <a:buNone/>
            </a:pPr>
            <a:r>
              <a:rPr lang="en-US" sz="3400" dirty="0" smtClean="0"/>
              <a:t>Considered the First Data Analyst</a:t>
            </a:r>
            <a:endParaRPr lang="en-US" sz="3400" dirty="0"/>
          </a:p>
        </p:txBody>
      </p:sp>
      <p:pic>
        <p:nvPicPr>
          <p:cNvPr id="5" name="Picture 5" descr="Johannes_Kepl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23622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391400" cy="2057400"/>
          </a:xfrm>
        </p:spPr>
        <p:txBody>
          <a:bodyPr/>
          <a:lstStyle/>
          <a:p>
            <a:pPr algn="just">
              <a:buNone/>
            </a:pPr>
            <a:r>
              <a:rPr lang="en-US" sz="2800" dirty="0" smtClean="0"/>
              <a:t>    In 1599 </a:t>
            </a:r>
            <a:r>
              <a:rPr lang="en-US" sz="2800" dirty="0" err="1" smtClean="0"/>
              <a:t>Tycho</a:t>
            </a:r>
            <a:r>
              <a:rPr lang="en-US" sz="2800" dirty="0" smtClean="0"/>
              <a:t> was warmly invited to Prague by Rudolf II, Holy Roman Emperor, to build his second observatory in a castle near Prague. </a:t>
            </a:r>
          </a:p>
          <a:p>
            <a:pPr algn="ctr"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685800"/>
            <a:ext cx="7391400" cy="4343400"/>
          </a:xfrm>
        </p:spPr>
        <p:txBody>
          <a:bodyPr/>
          <a:lstStyle/>
          <a:p>
            <a:pPr algn="just">
              <a:buNone/>
            </a:pPr>
            <a:r>
              <a:rPr lang="en-US" sz="2800" dirty="0" smtClean="0"/>
              <a:t>   As soon as </a:t>
            </a:r>
            <a:r>
              <a:rPr lang="en-US" sz="2800" dirty="0" err="1" smtClean="0"/>
              <a:t>Tycho</a:t>
            </a:r>
            <a:r>
              <a:rPr lang="en-US" sz="2800" dirty="0" smtClean="0"/>
              <a:t> settled in Prague, he invited Johannes Kepler of Germany who came there in February 1600.</a:t>
            </a:r>
          </a:p>
          <a:p>
            <a:pPr algn="just">
              <a:buNone/>
            </a:pPr>
            <a:endParaRPr lang="en-US" sz="2800" dirty="0" smtClean="0"/>
          </a:p>
          <a:p>
            <a:pPr algn="just">
              <a:buNone/>
            </a:pPr>
            <a:r>
              <a:rPr lang="en-US" sz="2800" dirty="0" smtClean="0"/>
              <a:t>   </a:t>
            </a:r>
            <a:r>
              <a:rPr lang="en-US" sz="2800" dirty="0" err="1" smtClean="0"/>
              <a:t>Tycho</a:t>
            </a:r>
            <a:r>
              <a:rPr lang="en-US" sz="2800" dirty="0" smtClean="0"/>
              <a:t> needed an assistant, someone with mathematical talents and a good knowledge in astronomy to work on his data.</a:t>
            </a:r>
          </a:p>
          <a:p>
            <a:pPr algn="ctr"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"/>
            <a:ext cx="7467600" cy="4724400"/>
          </a:xfrm>
        </p:spPr>
        <p:txBody>
          <a:bodyPr/>
          <a:lstStyle/>
          <a:p>
            <a:pPr algn="just">
              <a:buNone/>
            </a:pPr>
            <a:r>
              <a:rPr lang="en-US" sz="2800" dirty="0" smtClean="0"/>
              <a:t>   The relationship between </a:t>
            </a:r>
            <a:r>
              <a:rPr lang="en-US" sz="2800" dirty="0" err="1" smtClean="0"/>
              <a:t>Tycho</a:t>
            </a:r>
            <a:r>
              <a:rPr lang="en-US" sz="2800" dirty="0" smtClean="0"/>
              <a:t> and Kepler was often tense and conflicted, and they had several angry exchanges, arguments,  and disagreements. </a:t>
            </a:r>
          </a:p>
          <a:p>
            <a:pPr algn="just">
              <a:buNone/>
            </a:pPr>
            <a:endParaRPr lang="en-US" sz="2800" dirty="0" smtClean="0"/>
          </a:p>
          <a:p>
            <a:pPr algn="just">
              <a:buNone/>
            </a:pPr>
            <a:r>
              <a:rPr lang="en-US" sz="2800" dirty="0" smtClean="0"/>
              <a:t>   They finally came to an agreement about permanent position, and Kepler came to settle in Prague in 1600 and began working with some of </a:t>
            </a:r>
            <a:r>
              <a:rPr lang="en-US" sz="2800" dirty="0" err="1" smtClean="0"/>
              <a:t>Tycho’s</a:t>
            </a:r>
            <a:r>
              <a:rPr lang="en-US" sz="2800" dirty="0" smtClean="0"/>
              <a:t> data.</a:t>
            </a:r>
          </a:p>
          <a:p>
            <a:pPr>
              <a:buNone/>
            </a:pPr>
            <a:r>
              <a:rPr lang="en-US" sz="2800" dirty="0" smtClean="0"/>
              <a:t>   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990600"/>
            <a:ext cx="7696200" cy="5029200"/>
          </a:xfrm>
        </p:spPr>
        <p:txBody>
          <a:bodyPr/>
          <a:lstStyle/>
          <a:p>
            <a:pPr>
              <a:buNone/>
            </a:pPr>
            <a:r>
              <a:rPr lang="en-US" sz="2800" dirty="0" err="1" smtClean="0"/>
              <a:t>Tycho</a:t>
            </a:r>
            <a:r>
              <a:rPr lang="en-US" sz="2800" dirty="0" smtClean="0"/>
              <a:t> refused to give Kepler enough data.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err="1" smtClean="0"/>
              <a:t>Tycho</a:t>
            </a:r>
            <a:r>
              <a:rPr lang="en-US" sz="2800" dirty="0" smtClean="0"/>
              <a:t> did not trust Kepler with all his data.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Kepler had access only </a:t>
            </a:r>
            <a:r>
              <a:rPr lang="en-US" sz="2800" smtClean="0"/>
              <a:t>to very limited </a:t>
            </a:r>
            <a:r>
              <a:rPr lang="en-US" sz="2800" dirty="0" smtClean="0"/>
              <a:t>data.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Kepler could </a:t>
            </a:r>
            <a:r>
              <a:rPr lang="en-US" sz="2800" b="1" dirty="0" smtClean="0">
                <a:latin typeface="Arial Black" pitchFamily="34" charset="0"/>
              </a:rPr>
              <a:t>not</a:t>
            </a:r>
            <a:r>
              <a:rPr lang="en-US" sz="2800" dirty="0" smtClean="0"/>
              <a:t> discover anything.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Science could </a:t>
            </a:r>
            <a:r>
              <a:rPr lang="en-US" sz="2800" b="1" dirty="0" smtClean="0">
                <a:latin typeface="Arial Black" pitchFamily="34" charset="0"/>
              </a:rPr>
              <a:t>not</a:t>
            </a:r>
            <a:r>
              <a:rPr lang="en-US" sz="2800" dirty="0" smtClean="0"/>
              <a:t> progress.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</a:t>
            </a:r>
          </a:p>
          <a:p>
            <a:pPr>
              <a:buNone/>
            </a:pPr>
            <a:r>
              <a:rPr lang="en-US" sz="2800" dirty="0" smtClean="0"/>
              <a:t>   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458200" cy="41910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   Fortunately for science...</a:t>
            </a:r>
            <a:r>
              <a:rPr lang="en-US" sz="2800" dirty="0" err="1" smtClean="0"/>
              <a:t>Tycho</a:t>
            </a:r>
            <a:r>
              <a:rPr lang="en-US" sz="2800" dirty="0" smtClean="0"/>
              <a:t> suddenly died (aged 54). 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2800" dirty="0" smtClean="0"/>
              <a:t>   His death was probably caused by </a:t>
            </a:r>
            <a:r>
              <a:rPr lang="en-US" sz="2800" dirty="0" smtClean="0">
                <a:latin typeface="Arial Black" pitchFamily="34" charset="0"/>
              </a:rPr>
              <a:t>burst bladder</a:t>
            </a:r>
            <a:r>
              <a:rPr lang="en-US" sz="2800" dirty="0" smtClean="0"/>
              <a:t>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599" y="2286000"/>
            <a:ext cx="3649325" cy="378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876800" y="6243935"/>
            <a:ext cx="4014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0000"/>
                </a:solidFill>
              </a:rPr>
              <a:t>Tycho</a:t>
            </a:r>
            <a:r>
              <a:rPr lang="en-US" sz="2400" dirty="0" smtClean="0">
                <a:solidFill>
                  <a:srgbClr val="CC0000"/>
                </a:solidFill>
              </a:rPr>
              <a:t> Brahe’s burst bladder</a:t>
            </a:r>
            <a:endParaRPr lang="en-US" sz="24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"/>
            <a:ext cx="7543800" cy="7620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Athens, Greece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90600"/>
            <a:ext cx="8534400" cy="480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"/>
            <a:ext cx="8458200" cy="30480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    </a:t>
            </a:r>
            <a:r>
              <a:rPr lang="en-US" sz="2800" dirty="0" err="1" smtClean="0"/>
              <a:t>Tycho</a:t>
            </a:r>
            <a:r>
              <a:rPr lang="en-US" sz="2800" dirty="0" smtClean="0"/>
              <a:t> attended a </a:t>
            </a:r>
            <a:r>
              <a:rPr lang="en-US" sz="2800" dirty="0" smtClean="0">
                <a:latin typeface="Arial Black" pitchFamily="34" charset="0"/>
              </a:rPr>
              <a:t>feast</a:t>
            </a:r>
            <a:r>
              <a:rPr lang="en-US" sz="2800" dirty="0" smtClean="0"/>
              <a:t> in Prague with some honorable and important guests, and had refused to leave the feast to relieve himself in the </a:t>
            </a:r>
            <a:r>
              <a:rPr lang="en-US" sz="2800" u="sng" dirty="0" smtClean="0"/>
              <a:t>bathroom</a:t>
            </a:r>
            <a:r>
              <a:rPr lang="en-US" sz="2800" dirty="0" smtClean="0"/>
              <a:t> because it would have been impolite.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800" dirty="0" smtClean="0"/>
              <a:t>    After he returned home, he was no longer able to urinate almost. He died within 11 days.</a:t>
            </a:r>
          </a:p>
          <a:p>
            <a:pPr>
              <a:buNone/>
            </a:pPr>
            <a:r>
              <a:rPr lang="en-US" sz="2800" dirty="0" smtClean="0"/>
              <a:t>   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3505200"/>
            <a:ext cx="3352800" cy="296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914400"/>
            <a:ext cx="6172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dirty="0" smtClean="0"/>
              <a:t>So, in 1601, </a:t>
            </a:r>
            <a:r>
              <a:rPr lang="en-US" sz="4000" dirty="0" err="1" smtClean="0"/>
              <a:t>Tycho</a:t>
            </a:r>
            <a:r>
              <a:rPr lang="en-US" sz="4000" dirty="0" smtClean="0"/>
              <a:t> Brahe, gravely ill and on his deathbed, hands over to Kepler the most accurate planetary data in history, the </a:t>
            </a:r>
            <a:r>
              <a:rPr lang="en-US" sz="4000" b="1" dirty="0" smtClean="0">
                <a:latin typeface="Arial Black" pitchFamily="34" charset="0"/>
              </a:rPr>
              <a:t>entire data</a:t>
            </a:r>
            <a:r>
              <a:rPr lang="en-US" sz="4000" dirty="0" smtClean="0"/>
              <a:t>!</a:t>
            </a:r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676400"/>
            <a:ext cx="6553200" cy="2590800"/>
          </a:xfrm>
        </p:spPr>
        <p:txBody>
          <a:bodyPr/>
          <a:lstStyle/>
          <a:p>
            <a:pPr>
              <a:buNone/>
            </a:pPr>
            <a:r>
              <a:rPr lang="en-US" sz="4000" dirty="0" smtClean="0">
                <a:latin typeface="Arial Black" pitchFamily="34" charset="0"/>
              </a:rPr>
              <a:t>  Now science can progress…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</a:t>
            </a:r>
          </a:p>
          <a:p>
            <a:pPr>
              <a:buNone/>
            </a:pPr>
            <a:r>
              <a:rPr lang="en-US" sz="2800" dirty="0" smtClean="0"/>
              <a:t>   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848600" cy="2057400"/>
          </a:xfrm>
        </p:spPr>
        <p:txBody>
          <a:bodyPr/>
          <a:lstStyle/>
          <a:p>
            <a:pPr algn="just">
              <a:buNone/>
            </a:pPr>
            <a:r>
              <a:rPr lang="en-US" sz="2800" dirty="0" smtClean="0"/>
              <a:t>    Kepler then formulates his </a:t>
            </a:r>
            <a:r>
              <a:rPr lang="en-US" sz="2800" b="1" dirty="0" smtClean="0"/>
              <a:t>3 planetary laws</a:t>
            </a:r>
            <a:r>
              <a:rPr lang="en-US" sz="2800" dirty="0" smtClean="0"/>
              <a:t> over the following years after tedious calculations and persistent </a:t>
            </a:r>
            <a:r>
              <a:rPr lang="en-US" sz="2800" b="1" dirty="0" smtClean="0"/>
              <a:t>search for patterns in the data</a:t>
            </a:r>
            <a:r>
              <a:rPr lang="en-US" sz="2800" dirty="0" smtClean="0"/>
              <a:t>.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229600" cy="1066800"/>
          </a:xfrm>
        </p:spPr>
        <p:txBody>
          <a:bodyPr/>
          <a:lstStyle/>
          <a:p>
            <a:pPr marL="514350" indent="-514350">
              <a:buNone/>
            </a:pPr>
            <a:r>
              <a:rPr lang="en-US" sz="3000" dirty="0" smtClean="0"/>
              <a:t>    The orbit of a planet is an </a:t>
            </a:r>
            <a:r>
              <a:rPr lang="en-US" sz="3000" b="1" dirty="0" smtClean="0"/>
              <a:t>ellipse</a:t>
            </a:r>
            <a:r>
              <a:rPr lang="en-US" sz="3000" dirty="0" smtClean="0"/>
              <a:t> with the Sun at one focal point </a:t>
            </a:r>
            <a:r>
              <a:rPr lang="en-US" sz="3000" u="sng" dirty="0" smtClean="0"/>
              <a:t>away from the center</a:t>
            </a:r>
            <a:r>
              <a:rPr lang="en-US" sz="3000" dirty="0" smtClean="0"/>
              <a:t>.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8186" y="54114"/>
            <a:ext cx="4521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 err="1" smtClean="0">
                <a:latin typeface="Arial Rounded MT Bold" pitchFamily="34" charset="0"/>
              </a:rPr>
              <a:t>Kepler’s</a:t>
            </a:r>
            <a:r>
              <a:rPr lang="en-US" sz="4000" u="sng" dirty="0" smtClean="0">
                <a:latin typeface="Arial Rounded MT Bold" pitchFamily="34" charset="0"/>
              </a:rPr>
              <a:t>  1</a:t>
            </a:r>
            <a:r>
              <a:rPr lang="en-US" sz="4000" u="sng" baseline="30000" dirty="0" smtClean="0">
                <a:latin typeface="Arial Rounded MT Bold" pitchFamily="34" charset="0"/>
              </a:rPr>
              <a:t>st</a:t>
            </a:r>
            <a:r>
              <a:rPr lang="en-US" sz="4000" u="sng" dirty="0" smtClean="0">
                <a:latin typeface="Arial Rounded MT Bold" pitchFamily="34" charset="0"/>
              </a:rPr>
              <a:t>  Law </a:t>
            </a:r>
            <a:endParaRPr lang="en-US" sz="4000" u="sng" dirty="0">
              <a:latin typeface="Arial Rounded MT Bold" pitchFamily="34" charset="0"/>
            </a:endParaRP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166938"/>
            <a:ext cx="5044026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59436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So it’s </a:t>
            </a:r>
            <a:r>
              <a:rPr lang="en-US" sz="2600" u="sng" kern="0" dirty="0" smtClean="0">
                <a:latin typeface="+mn-lt"/>
                <a:cs typeface="+mn-cs"/>
              </a:rPr>
              <a:t>not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perfect and symmetrical </a:t>
            </a:r>
            <a:r>
              <a:rPr lang="en-US" sz="2600" b="1" kern="0" dirty="0" smtClean="0">
                <a:latin typeface="+mn-lt"/>
                <a:cs typeface="+mn-cs"/>
              </a:rPr>
              <a:t>Greek Circle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cs typeface="+mn-cs"/>
              </a:rPr>
              <a:t>!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153400" cy="1676400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     Each planet </a:t>
            </a:r>
            <a:r>
              <a:rPr lang="en-US" u="sng" dirty="0" smtClean="0"/>
              <a:t>speeds up </a:t>
            </a:r>
            <a:r>
              <a:rPr lang="en-US" dirty="0" smtClean="0"/>
              <a:t>while its orbit is near the Sun and </a:t>
            </a:r>
            <a:r>
              <a:rPr lang="en-US" u="sng" dirty="0" smtClean="0"/>
              <a:t>slows down </a:t>
            </a:r>
            <a:r>
              <a:rPr lang="en-US" dirty="0" smtClean="0"/>
              <a:t>while its orbit is farther away.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76200"/>
            <a:ext cx="46337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 err="1" smtClean="0">
                <a:latin typeface="Arial Rounded MT Bold" pitchFamily="34" charset="0"/>
              </a:rPr>
              <a:t>Kepler’s</a:t>
            </a:r>
            <a:r>
              <a:rPr lang="en-US" sz="4000" u="sng" dirty="0" smtClean="0">
                <a:latin typeface="Arial Rounded MT Bold" pitchFamily="34" charset="0"/>
              </a:rPr>
              <a:t>  2</a:t>
            </a:r>
            <a:r>
              <a:rPr lang="en-US" sz="4000" u="sng" baseline="30000" dirty="0" smtClean="0">
                <a:latin typeface="Arial Rounded MT Bold" pitchFamily="34" charset="0"/>
              </a:rPr>
              <a:t>nd</a:t>
            </a:r>
            <a:r>
              <a:rPr lang="en-US" sz="4000" u="sng" dirty="0" smtClean="0">
                <a:latin typeface="Arial Rounded MT Bold" pitchFamily="34" charset="0"/>
              </a:rPr>
              <a:t>  Law </a:t>
            </a:r>
            <a:endParaRPr lang="en-US" sz="4000" u="sng" dirty="0">
              <a:latin typeface="Arial Rounded MT Bold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792" y="2971800"/>
            <a:ext cx="440400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6193" name="Rectangle 1"/>
          <p:cNvSpPr>
            <a:spLocks noChangeArrowheads="1"/>
          </p:cNvSpPr>
          <p:nvPr/>
        </p:nvSpPr>
        <p:spPr bwMode="auto">
          <a:xfrm>
            <a:off x="5791200" y="3720405"/>
            <a:ext cx="2971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Equal areas 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during equal intervals of time.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229600" cy="2057400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     The square of the </a:t>
            </a:r>
            <a:r>
              <a:rPr lang="en-US" b="1" dirty="0" smtClean="0"/>
              <a:t>Time</a:t>
            </a:r>
            <a:r>
              <a:rPr lang="en-US" dirty="0" smtClean="0"/>
              <a:t> for one full orbit (T</a:t>
            </a:r>
            <a:r>
              <a:rPr lang="en-US" baseline="30000" dirty="0" smtClean="0"/>
              <a:t>2</a:t>
            </a:r>
            <a:r>
              <a:rPr lang="en-US" dirty="0" smtClean="0"/>
              <a:t>) is equal or rather proportional to the cube of its </a:t>
            </a:r>
            <a:r>
              <a:rPr lang="en-US" b="1" dirty="0" smtClean="0"/>
              <a:t>Distance</a:t>
            </a:r>
            <a:r>
              <a:rPr lang="en-US" dirty="0" smtClean="0"/>
              <a:t> from the Sun (D</a:t>
            </a:r>
            <a:r>
              <a:rPr lang="en-US" baseline="30000" dirty="0" smtClean="0"/>
              <a:t>3</a:t>
            </a:r>
            <a:r>
              <a:rPr lang="en-US" dirty="0" smtClean="0"/>
              <a:t>). </a:t>
            </a:r>
            <a:endParaRPr lang="en-US" b="1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94573" y="76200"/>
            <a:ext cx="4395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 err="1" smtClean="0">
                <a:latin typeface="Arial Rounded MT Bold" pitchFamily="34" charset="0"/>
              </a:rPr>
              <a:t>Kepler’s</a:t>
            </a:r>
            <a:r>
              <a:rPr lang="en-US" sz="4000" u="sng" dirty="0" smtClean="0">
                <a:latin typeface="Arial Rounded MT Bold" pitchFamily="34" charset="0"/>
              </a:rPr>
              <a:t>  3</a:t>
            </a:r>
            <a:r>
              <a:rPr lang="en-US" sz="4000" u="sng" baseline="30000" dirty="0" smtClean="0">
                <a:latin typeface="Arial Rounded MT Bold" pitchFamily="34" charset="0"/>
              </a:rPr>
              <a:t>rd </a:t>
            </a:r>
            <a:r>
              <a:rPr lang="en-US" sz="4000" u="sng" dirty="0" smtClean="0">
                <a:latin typeface="Arial Rounded MT Bold" pitchFamily="34" charset="0"/>
              </a:rPr>
              <a:t> Law</a:t>
            </a:r>
            <a:endParaRPr lang="en-US" sz="4000" u="sng" dirty="0">
              <a:latin typeface="Arial Rounded MT Bold" pitchFamily="34" charset="0"/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971800"/>
            <a:ext cx="6172200" cy="112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4572000"/>
            <a:ext cx="6690449" cy="168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620000" cy="1295400"/>
          </a:xfrm>
        </p:spPr>
        <p:txBody>
          <a:bodyPr/>
          <a:lstStyle/>
          <a:p>
            <a:pPr marL="514350" indent="-514350" algn="just">
              <a:buNone/>
            </a:pPr>
            <a:r>
              <a:rPr lang="en-US" dirty="0" smtClean="0"/>
              <a:t>     The value of </a:t>
            </a:r>
            <a:r>
              <a:rPr lang="en-US" b="1" dirty="0" smtClean="0"/>
              <a:t>K</a:t>
            </a:r>
            <a:r>
              <a:rPr lang="en-US" dirty="0" smtClean="0"/>
              <a:t> is a constant, </a:t>
            </a:r>
          </a:p>
          <a:p>
            <a:pPr marL="514350" indent="-514350" algn="just">
              <a:buNone/>
            </a:pPr>
            <a:r>
              <a:rPr lang="en-US" dirty="0" smtClean="0"/>
              <a:t>     depending on scales and units in use.</a:t>
            </a:r>
            <a:endParaRPr lang="en-US" sz="2800" dirty="0" smtClean="0"/>
          </a:p>
          <a:p>
            <a:pPr marL="514350" indent="-514350">
              <a:buNone/>
            </a:pPr>
            <a:r>
              <a:rPr lang="en-US" sz="2800" dirty="0" smtClean="0"/>
              <a:t>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524000" y="381000"/>
            <a:ext cx="563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Distance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the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average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maximum and minimum displacement from the Sun.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362200"/>
            <a:ext cx="594086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81200" y="5638800"/>
            <a:ext cx="5715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Perihelion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Aphelion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en-US" sz="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5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332038"/>
            <a:ext cx="8686800" cy="1782762"/>
          </a:xfrm>
        </p:spPr>
        <p:txBody>
          <a:bodyPr/>
          <a:lstStyle/>
          <a:p>
            <a:r>
              <a:rPr lang="en-US" dirty="0" smtClean="0"/>
              <a:t>========================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"/>
            <a:ext cx="7772400" cy="8382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School of Athens (by Raphael)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538" y="1047750"/>
            <a:ext cx="816133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7696200" cy="1600200"/>
          </a:xfrm>
        </p:spPr>
        <p:txBody>
          <a:bodyPr/>
          <a:lstStyle/>
          <a:p>
            <a:pPr algn="ctr">
              <a:buNone/>
            </a:pPr>
            <a:endParaRPr lang="en-US" sz="1400" b="1" dirty="0" smtClean="0"/>
          </a:p>
          <a:p>
            <a:pPr algn="ctr">
              <a:buNone/>
            </a:pPr>
            <a:r>
              <a:rPr lang="en-US" sz="4400" dirty="0" err="1" smtClean="0"/>
              <a:t>Kepler’s</a:t>
            </a:r>
            <a:r>
              <a:rPr lang="en-US" sz="4400" dirty="0" smtClean="0"/>
              <a:t> 3</a:t>
            </a:r>
            <a:r>
              <a:rPr lang="en-US" sz="4400" baseline="30000" dirty="0" smtClean="0"/>
              <a:t>rd</a:t>
            </a:r>
            <a:r>
              <a:rPr lang="en-US" sz="4400" dirty="0" smtClean="0"/>
              <a:t> Law - Statistically</a:t>
            </a:r>
          </a:p>
          <a:p>
            <a:pPr algn="ctr">
              <a:buNone/>
            </a:pPr>
            <a:r>
              <a:rPr lang="en-US" dirty="0" smtClean="0"/>
              <a:t>------------------------------------------------------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6858000" cy="1143000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     Let us examine how Kepler might have discovered his 3rd law: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Facts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Planets’ distance from the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Sun (million kilometers)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676400"/>
            <a:ext cx="3826643" cy="479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4000" b="1" dirty="0"/>
              <a:t>Facts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2800" dirty="0"/>
              <a:t>Planets’ orbital </a:t>
            </a:r>
            <a:r>
              <a:rPr lang="en-US" sz="2800" dirty="0" smtClean="0">
                <a:solidFill>
                  <a:schemeClr val="tx1"/>
                </a:solidFill>
              </a:rPr>
              <a:t>time period (days)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676400"/>
            <a:ext cx="349567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" y="876300"/>
            <a:ext cx="790416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1524000"/>
            <a:ext cx="4124325" cy="4038600"/>
          </a:xfrm>
          <a:prstGeom prst="rect">
            <a:avLst/>
          </a:prstGeom>
          <a:noFill/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514600" y="381000"/>
            <a:ext cx="3848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Discovery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914400" y="228601"/>
            <a:ext cx="7010400" cy="650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So </a:t>
            </a:r>
            <a:r>
              <a:rPr lang="en-US" sz="2400" b="1" dirty="0" smtClean="0">
                <a:solidFill>
                  <a:srgbClr val="00B050"/>
                </a:solidFill>
              </a:rPr>
              <a:t>Uranus</a:t>
            </a:r>
            <a:r>
              <a:rPr lang="en-US" sz="2400" dirty="0"/>
              <a:t>, </a:t>
            </a:r>
            <a:r>
              <a:rPr lang="en-US" sz="2400" b="1" dirty="0" smtClean="0">
                <a:solidFill>
                  <a:srgbClr val="00B050"/>
                </a:solidFill>
              </a:rPr>
              <a:t>Neptune</a:t>
            </a:r>
            <a:r>
              <a:rPr lang="en-US" sz="2400" dirty="0"/>
              <a:t>, </a:t>
            </a:r>
            <a:r>
              <a:rPr lang="en-US" sz="2400" b="1" dirty="0" smtClean="0">
                <a:solidFill>
                  <a:srgbClr val="00B050"/>
                </a:solidFill>
              </a:rPr>
              <a:t>Pluto</a:t>
            </a:r>
            <a:r>
              <a:rPr lang="en-US" sz="2400" dirty="0" smtClean="0"/>
              <a:t> </a:t>
            </a:r>
            <a:r>
              <a:rPr lang="en-US" sz="2400" dirty="0"/>
              <a:t>were still </a:t>
            </a:r>
            <a:r>
              <a:rPr lang="en-US" sz="2400" b="1" u="sng" dirty="0"/>
              <a:t>unknown</a:t>
            </a:r>
            <a:r>
              <a:rPr lang="en-US" sz="2400" dirty="0"/>
              <a:t> to Kepler</a:t>
            </a:r>
            <a:r>
              <a:rPr lang="en-US" sz="2400" dirty="0" smtClean="0"/>
              <a:t>.</a:t>
            </a:r>
          </a:p>
          <a:p>
            <a:pPr>
              <a:spcBef>
                <a:spcPct val="50000"/>
              </a:spcBef>
            </a:pPr>
            <a:endParaRPr lang="en-US" sz="1600" dirty="0" smtClean="0"/>
          </a:p>
          <a:p>
            <a:pPr>
              <a:spcBef>
                <a:spcPct val="50000"/>
              </a:spcBef>
            </a:pPr>
            <a:r>
              <a:rPr lang="en-US" sz="2400" dirty="0" smtClean="0"/>
              <a:t>His analysis would rely on data from the 6 planets:</a:t>
            </a:r>
          </a:p>
          <a:p>
            <a:pPr>
              <a:spcBef>
                <a:spcPct val="50000"/>
              </a:spcBef>
            </a:pPr>
            <a:endParaRPr lang="en-US" sz="1400" dirty="0" smtClean="0"/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B050"/>
                </a:solidFill>
              </a:rPr>
              <a:t>Mercury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B050"/>
                </a:solidFill>
              </a:rPr>
              <a:t>Venus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B050"/>
                </a:solidFill>
              </a:rPr>
              <a:t>Earth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B050"/>
                </a:solidFill>
              </a:rPr>
              <a:t>Mars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B050"/>
                </a:solidFill>
              </a:rPr>
              <a:t>Jupiter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B050"/>
                </a:solidFill>
              </a:rPr>
              <a:t>Saturn</a:t>
            </a:r>
          </a:p>
          <a:p>
            <a:pPr>
              <a:spcBef>
                <a:spcPct val="50000"/>
              </a:spcBef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924800" cy="990600"/>
          </a:xfrm>
          <a:noFill/>
          <a:ln/>
        </p:spPr>
        <p:txBody>
          <a:bodyPr/>
          <a:lstStyle/>
          <a:p>
            <a:r>
              <a:rPr lang="en-US" sz="4000" dirty="0"/>
              <a:t>The data available to Kepler</a:t>
            </a: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2061" y="1699676"/>
            <a:ext cx="4828339" cy="371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8915400" cy="4525963"/>
          </a:xfrm>
        </p:spPr>
        <p:txBody>
          <a:bodyPr/>
          <a:lstStyle/>
          <a:p>
            <a:pPr>
              <a:buNone/>
            </a:pPr>
            <a:r>
              <a:rPr lang="en-US" sz="3800" dirty="0" smtClean="0"/>
              <a:t>   It </a:t>
            </a:r>
            <a:r>
              <a:rPr lang="en-US" sz="3800" dirty="0"/>
              <a:t>is incredible that this </a:t>
            </a:r>
            <a:r>
              <a:rPr lang="en-US" sz="3800" dirty="0" smtClean="0"/>
              <a:t>small data </a:t>
            </a:r>
            <a:r>
              <a:rPr lang="en-US" sz="3800" dirty="0"/>
              <a:t>set having </a:t>
            </a:r>
            <a:r>
              <a:rPr lang="en-US" sz="3800" b="1" dirty="0">
                <a:latin typeface="Arial Black" pitchFamily="34" charset="0"/>
              </a:rPr>
              <a:t>merely 6 </a:t>
            </a:r>
            <a:r>
              <a:rPr lang="en-US" sz="3800" b="1" dirty="0" smtClean="0">
                <a:latin typeface="Arial Black" pitchFamily="34" charset="0"/>
              </a:rPr>
              <a:t>data </a:t>
            </a:r>
            <a:r>
              <a:rPr lang="en-US" sz="3800" dirty="0" smtClean="0">
                <a:latin typeface="Arial Black" pitchFamily="34" charset="0"/>
              </a:rPr>
              <a:t>points</a:t>
            </a:r>
            <a:r>
              <a:rPr lang="en-US" sz="3800" dirty="0" smtClean="0"/>
              <a:t> </a:t>
            </a:r>
            <a:r>
              <a:rPr lang="en-US" sz="3800" dirty="0"/>
              <a:t>could constitute the </a:t>
            </a:r>
            <a:r>
              <a:rPr lang="en-US" sz="3800" u="sng" dirty="0"/>
              <a:t>seed</a:t>
            </a:r>
            <a:r>
              <a:rPr lang="en-US" sz="3800" dirty="0"/>
              <a:t> of modern physics! </a:t>
            </a:r>
          </a:p>
          <a:p>
            <a:pPr>
              <a:buNone/>
            </a:pPr>
            <a:endParaRPr lang="en-US" sz="3800" dirty="0"/>
          </a:p>
          <a:p>
            <a:pPr>
              <a:buNone/>
            </a:pPr>
            <a:r>
              <a:rPr lang="en-US" sz="3800" dirty="0" smtClean="0"/>
              <a:t>   Well</a:t>
            </a:r>
            <a:r>
              <a:rPr lang="en-US" sz="3800" dirty="0"/>
              <a:t>, it takes a mathematician/scientist like Kepler to bring this into </a:t>
            </a:r>
            <a:r>
              <a:rPr lang="en-US" sz="3800" u="sng" dirty="0" smtClean="0"/>
              <a:t>fruition</a:t>
            </a:r>
            <a:r>
              <a:rPr lang="en-US" sz="3800" dirty="0" smtClean="0"/>
              <a:t>.</a:t>
            </a:r>
            <a:endParaRPr lang="en-US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387257"/>
            <a:ext cx="7772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Kepler could </a:t>
            </a:r>
            <a:r>
              <a:rPr lang="en-US" sz="2800" b="1" dirty="0" smtClean="0"/>
              <a:t>not</a:t>
            </a:r>
            <a:r>
              <a:rPr lang="en-US" sz="2800" dirty="0" smtClean="0"/>
              <a:t> have utilized </a:t>
            </a:r>
            <a:r>
              <a:rPr lang="en-US" sz="2800" u="sng" dirty="0" smtClean="0"/>
              <a:t>charts</a:t>
            </a:r>
            <a:r>
              <a:rPr lang="en-US" sz="2800" dirty="0" smtClean="0"/>
              <a:t> or </a:t>
            </a:r>
            <a:r>
              <a:rPr lang="en-US" sz="2800" u="sng" dirty="0" smtClean="0"/>
              <a:t>graphs</a:t>
            </a:r>
            <a:r>
              <a:rPr lang="en-US" sz="2800" dirty="0" smtClean="0"/>
              <a:t> in order to better visualize the data.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Because the graph simply did not exist yet!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b="1" dirty="0" smtClean="0"/>
              <a:t>René Descartes </a:t>
            </a:r>
            <a:r>
              <a:rPr lang="en-US" sz="2800" dirty="0" smtClean="0"/>
              <a:t>would invent the concept of the graph a few years later.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458200" cy="3352800"/>
          </a:xfrm>
        </p:spPr>
        <p:txBody>
          <a:bodyPr/>
          <a:lstStyle/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2800" dirty="0" smtClean="0"/>
              <a:t>    Ancient Greece had a strong influence on matters  </a:t>
            </a:r>
          </a:p>
          <a:p>
            <a:pPr>
              <a:buNone/>
            </a:pPr>
            <a:r>
              <a:rPr lang="en-US" sz="2800" dirty="0" smtClean="0"/>
              <a:t>        of astronomy, mathematics, and geometry.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            But less so on science.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Chart </a:t>
            </a:r>
            <a:r>
              <a:rPr lang="en-US" dirty="0" smtClean="0">
                <a:latin typeface="Arial Black" pitchFamily="34" charset="0"/>
              </a:rPr>
              <a:t>not</a:t>
            </a:r>
            <a:r>
              <a:rPr lang="en-US" dirty="0" smtClean="0"/>
              <a:t> available </a:t>
            </a:r>
            <a:r>
              <a:rPr lang="en-US" dirty="0"/>
              <a:t>to </a:t>
            </a:r>
            <a:r>
              <a:rPr lang="en-US" dirty="0" smtClean="0"/>
              <a:t>Kepler</a:t>
            </a:r>
            <a:endParaRPr lang="en-US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7095" y="914400"/>
            <a:ext cx="668150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519839" y="6019800"/>
            <a:ext cx="41857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+mn-lt"/>
              </a:rPr>
              <a:t>Exploding upward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5181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Time  vs.  Distance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534400" cy="55626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Luckily </a:t>
            </a:r>
            <a:r>
              <a:rPr lang="en-US" dirty="0" smtClean="0"/>
              <a:t>Kepler did </a:t>
            </a:r>
            <a:r>
              <a:rPr lang="en-US" dirty="0" smtClean="0">
                <a:latin typeface="Arial Black" pitchFamily="34" charset="0"/>
              </a:rPr>
              <a:t>not</a:t>
            </a:r>
            <a:r>
              <a:rPr lang="en-US" dirty="0" smtClean="0"/>
              <a:t> know </a:t>
            </a:r>
            <a:r>
              <a:rPr lang="en-US" dirty="0"/>
              <a:t>anything about:</a:t>
            </a:r>
          </a:p>
          <a:p>
            <a:pPr>
              <a:lnSpc>
                <a:spcPct val="80000"/>
              </a:lnSpc>
            </a:pPr>
            <a:endParaRPr lang="en-US" sz="2400" i="1" dirty="0" smtClean="0"/>
          </a:p>
          <a:p>
            <a:pPr>
              <a:lnSpc>
                <a:spcPct val="80000"/>
              </a:lnSpc>
              <a:buNone/>
            </a:pPr>
            <a:endParaRPr lang="en-US" sz="500" i="1" dirty="0"/>
          </a:p>
          <a:p>
            <a:pPr>
              <a:lnSpc>
                <a:spcPct val="80000"/>
              </a:lnSpc>
            </a:pPr>
            <a:r>
              <a:rPr lang="en-US" sz="2000" dirty="0"/>
              <a:t>Simple Linear Regression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Generalized linear model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Polynomial regression 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Discrete choice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Logistic regression 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Multinomial </a:t>
            </a:r>
            <a:r>
              <a:rPr lang="en-US" sz="2000" dirty="0" err="1"/>
              <a:t>logit</a:t>
            </a:r>
            <a:r>
              <a:rPr lang="en-US" sz="2000" dirty="0"/>
              <a:t> 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Ordered </a:t>
            </a:r>
            <a:r>
              <a:rPr lang="en-US" sz="2000" dirty="0" err="1"/>
              <a:t>logit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Poisson Multilevel model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Fixed effects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Random effects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Nonlinear regression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Nonparametric </a:t>
            </a:r>
          </a:p>
          <a:p>
            <a:pPr>
              <a:lnSpc>
                <a:spcPct val="80000"/>
              </a:lnSpc>
            </a:pPr>
            <a:r>
              <a:rPr lang="en-US" sz="2000" dirty="0" err="1"/>
              <a:t>Semiparametric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534400" cy="358140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sz="2600" dirty="0" smtClean="0"/>
              <a:t>Don’t do it Kepler </a:t>
            </a:r>
            <a:r>
              <a:rPr lang="en-US" sz="2600" b="1" dirty="0" smtClean="0"/>
              <a:t>!</a:t>
            </a:r>
          </a:p>
          <a:p>
            <a:pPr>
              <a:lnSpc>
                <a:spcPct val="150000"/>
              </a:lnSpc>
              <a:buNone/>
            </a:pPr>
            <a:r>
              <a:rPr lang="en-US" sz="2600" dirty="0" smtClean="0"/>
              <a:t>Don’t do Regression Analysis please </a:t>
            </a:r>
            <a:r>
              <a:rPr lang="en-US" sz="2600" b="1" dirty="0" smtClean="0"/>
              <a:t>!</a:t>
            </a:r>
            <a:endParaRPr lang="en-US" sz="2600" b="1" dirty="0"/>
          </a:p>
          <a:p>
            <a:pPr>
              <a:lnSpc>
                <a:spcPct val="150000"/>
              </a:lnSpc>
              <a:buNone/>
            </a:pPr>
            <a:r>
              <a:rPr lang="en-US" sz="2600" dirty="0" smtClean="0"/>
              <a:t>Don’t </a:t>
            </a:r>
            <a:r>
              <a:rPr lang="en-US" sz="2600" dirty="0"/>
              <a:t>try to get parameters and stop </a:t>
            </a:r>
            <a:r>
              <a:rPr lang="en-US" sz="2600" dirty="0" smtClean="0"/>
              <a:t>there </a:t>
            </a:r>
            <a:r>
              <a:rPr lang="en-US" sz="2600" b="1" dirty="0" smtClean="0"/>
              <a:t>!</a:t>
            </a:r>
            <a:endParaRPr lang="en-US" sz="2600" b="1" dirty="0"/>
          </a:p>
          <a:p>
            <a:pPr>
              <a:lnSpc>
                <a:spcPct val="150000"/>
              </a:lnSpc>
              <a:buNone/>
            </a:pPr>
            <a:r>
              <a:rPr lang="en-US" sz="2600" dirty="0"/>
              <a:t>Instead look </a:t>
            </a:r>
            <a:r>
              <a:rPr lang="en-US" sz="2600" dirty="0" smtClean="0"/>
              <a:t>for more profound and more exact results </a:t>
            </a:r>
            <a:r>
              <a:rPr lang="en-US" sz="2600" b="1" dirty="0" smtClean="0"/>
              <a:t>!</a:t>
            </a:r>
            <a:endParaRPr lang="en-US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305800" cy="4876800"/>
          </a:xfrm>
        </p:spPr>
        <p:txBody>
          <a:bodyPr/>
          <a:lstStyle/>
          <a:p>
            <a:r>
              <a:rPr lang="en-US" sz="5900" dirty="0" smtClean="0"/>
              <a:t>Let us attempt to transform the 2 variables so as to obtain a </a:t>
            </a:r>
            <a:r>
              <a:rPr lang="en-US" sz="5900" b="1" dirty="0" smtClean="0">
                <a:solidFill>
                  <a:srgbClr val="FF0000"/>
                </a:solidFill>
              </a:rPr>
              <a:t>Linear Relationship</a:t>
            </a:r>
            <a:r>
              <a:rPr lang="en-US" sz="5900" dirty="0" smtClean="0"/>
              <a:t>:</a:t>
            </a:r>
            <a:endParaRPr lang="en-US" sz="5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534400" cy="5562600"/>
          </a:xfrm>
        </p:spPr>
        <p:txBody>
          <a:bodyPr/>
          <a:lstStyle/>
          <a:p>
            <a:r>
              <a:rPr lang="en-US" sz="5900" dirty="0" smtClean="0"/>
              <a:t>Why?</a:t>
            </a:r>
            <a:br>
              <a:rPr lang="en-US" sz="5900" dirty="0" smtClean="0"/>
            </a:br>
            <a:r>
              <a:rPr lang="en-US" sz="5900" dirty="0" smtClean="0"/>
              <a:t/>
            </a:r>
            <a:br>
              <a:rPr lang="en-US" sz="5900" dirty="0" smtClean="0"/>
            </a:br>
            <a:r>
              <a:rPr lang="en-US" sz="5900" dirty="0" smtClean="0"/>
              <a:t>Because </a:t>
            </a:r>
            <a:r>
              <a:rPr lang="en-US" sz="5900" b="1" dirty="0" smtClean="0">
                <a:solidFill>
                  <a:srgbClr val="FF0000"/>
                </a:solidFill>
              </a:rPr>
              <a:t>Linear Relationship</a:t>
            </a:r>
            <a:r>
              <a:rPr lang="en-US" sz="5900" dirty="0" smtClean="0"/>
              <a:t> </a:t>
            </a:r>
            <a:br>
              <a:rPr lang="en-US" sz="5900" dirty="0" smtClean="0"/>
            </a:br>
            <a:r>
              <a:rPr lang="en-US" sz="5900" dirty="0" smtClean="0"/>
              <a:t>would imply some PREDICTABILITY.</a:t>
            </a:r>
            <a:endParaRPr lang="en-US" sz="5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/>
          <a:lstStyle/>
          <a:p>
            <a:r>
              <a:rPr lang="en-US" sz="4000" dirty="0"/>
              <a:t>Let’s try simple </a:t>
            </a:r>
            <a:r>
              <a:rPr lang="en-US" sz="4000" dirty="0" smtClean="0"/>
              <a:t>Time/Distance </a:t>
            </a:r>
            <a:r>
              <a:rPr lang="en-US" sz="4000" dirty="0"/>
              <a:t>ratios:</a:t>
            </a: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635" y="1828800"/>
            <a:ext cx="679116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261126" y="5525869"/>
            <a:ext cx="4519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Ratios are increasing</a:t>
            </a:r>
            <a:endParaRPr lang="en-US" sz="3600" dirty="0" smtClean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12837"/>
            <a:ext cx="8229600" cy="4525963"/>
          </a:xfrm>
        </p:spPr>
        <p:txBody>
          <a:bodyPr/>
          <a:lstStyle/>
          <a:p>
            <a:r>
              <a:rPr lang="en-US" dirty="0"/>
              <a:t>Ratios are not </a:t>
            </a:r>
            <a:r>
              <a:rPr lang="en-US" dirty="0" smtClean="0"/>
              <a:t>steady.</a:t>
            </a:r>
            <a:endParaRPr lang="en-US" dirty="0"/>
          </a:p>
          <a:p>
            <a:r>
              <a:rPr lang="en-US" dirty="0"/>
              <a:t>Time is growing faster than the Distance.</a:t>
            </a:r>
          </a:p>
          <a:p>
            <a:r>
              <a:rPr lang="en-US" dirty="0"/>
              <a:t>Time is stronger than Distance, and we need to counter this trend.</a:t>
            </a:r>
          </a:p>
          <a:p>
            <a:r>
              <a:rPr lang="en-US" dirty="0"/>
              <a:t>So let’s help Distance grow a bit faster by squaring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Let’s try Time/Dist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ratios: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7042" y="1752600"/>
            <a:ext cx="7332558" cy="329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61126" y="5525869"/>
            <a:ext cx="4673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Ratios are decreasing</a:t>
            </a:r>
            <a:endParaRPr lang="en-US" sz="3600" dirty="0" smtClean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38200"/>
            <a:ext cx="5791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63358" y="6059269"/>
            <a:ext cx="45450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+mn-lt"/>
              </a:rPr>
              <a:t>Trending downward</a:t>
            </a:r>
          </a:p>
        </p:txBody>
      </p:sp>
      <p:sp>
        <p:nvSpPr>
          <p:cNvPr id="4" name="Rectangle 3"/>
          <p:cNvSpPr/>
          <p:nvPr/>
        </p:nvSpPr>
        <p:spPr>
          <a:xfrm>
            <a:off x="2646965" y="101025"/>
            <a:ext cx="3920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Time  vs.  Distance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382000" cy="5334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900" dirty="0"/>
              <a:t>It’s not working. </a:t>
            </a:r>
            <a:endParaRPr lang="en-US" sz="2900" dirty="0" smtClean="0"/>
          </a:p>
          <a:p>
            <a:pPr>
              <a:lnSpc>
                <a:spcPct val="150000"/>
              </a:lnSpc>
            </a:pPr>
            <a:r>
              <a:rPr lang="en-US" sz="2900" dirty="0" smtClean="0"/>
              <a:t>We </a:t>
            </a:r>
            <a:r>
              <a:rPr lang="en-US" sz="2900" dirty="0"/>
              <a:t>have exaggerated.</a:t>
            </a:r>
          </a:p>
          <a:p>
            <a:pPr>
              <a:lnSpc>
                <a:spcPct val="150000"/>
              </a:lnSpc>
            </a:pPr>
            <a:r>
              <a:rPr lang="en-US" sz="2900" dirty="0"/>
              <a:t>We have permitted Distance grow way too </a:t>
            </a:r>
            <a:r>
              <a:rPr lang="en-US" sz="2900" dirty="0" smtClean="0"/>
              <a:t>fast. </a:t>
            </a:r>
          </a:p>
          <a:p>
            <a:pPr>
              <a:lnSpc>
                <a:spcPct val="150000"/>
              </a:lnSpc>
            </a:pPr>
            <a:r>
              <a:rPr lang="en-US" sz="2900" dirty="0" smtClean="0"/>
              <a:t>Distance is </a:t>
            </a:r>
            <a:r>
              <a:rPr lang="en-US" sz="2900" dirty="0"/>
              <a:t>overtaking Time now.</a:t>
            </a:r>
          </a:p>
          <a:p>
            <a:pPr>
              <a:lnSpc>
                <a:spcPct val="150000"/>
              </a:lnSpc>
            </a:pPr>
            <a:r>
              <a:rPr lang="en-US" sz="2900" dirty="0" smtClean="0"/>
              <a:t>Nothing </a:t>
            </a:r>
            <a:r>
              <a:rPr lang="en-US" sz="2900" dirty="0"/>
              <a:t>is steady. </a:t>
            </a:r>
            <a:r>
              <a:rPr lang="en-US" sz="2900" dirty="0" smtClean="0"/>
              <a:t>Ratios decrease.</a:t>
            </a:r>
            <a:endParaRPr lang="en-US" sz="2900" dirty="0"/>
          </a:p>
          <a:p>
            <a:r>
              <a:rPr lang="en-US" sz="2900" dirty="0"/>
              <a:t>So let’s try giving both of them powers, but in a way that </a:t>
            </a:r>
            <a:r>
              <a:rPr lang="en-US" sz="2900" dirty="0" smtClean="0"/>
              <a:t>helps </a:t>
            </a:r>
            <a:r>
              <a:rPr lang="en-US" sz="2900" dirty="0"/>
              <a:t>Distance more relative to Time. For example Distance</a:t>
            </a:r>
            <a:r>
              <a:rPr lang="en-US" sz="2900" baseline="30000" dirty="0"/>
              <a:t>3</a:t>
            </a:r>
            <a:r>
              <a:rPr lang="en-US" sz="2900" dirty="0"/>
              <a:t> and Time</a:t>
            </a:r>
            <a:r>
              <a:rPr lang="en-US" sz="2900" baseline="30000" dirty="0"/>
              <a:t>2</a:t>
            </a:r>
            <a:r>
              <a:rPr lang="en-US" sz="2900" dirty="0"/>
              <a:t>.</a:t>
            </a:r>
          </a:p>
          <a:p>
            <a:endParaRPr lang="en-US" sz="29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5638800"/>
          </a:xfrm>
        </p:spPr>
        <p:txBody>
          <a:bodyPr/>
          <a:lstStyle/>
          <a:p>
            <a:pPr algn="ctr">
              <a:buNone/>
            </a:pPr>
            <a:endParaRPr lang="en-US" sz="1600" dirty="0" smtClean="0">
              <a:latin typeface="Arial Black" pitchFamily="34" charset="0"/>
            </a:endParaRP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Euclid </a:t>
            </a:r>
          </a:p>
          <a:p>
            <a:pPr algn="ctr">
              <a:buNone/>
            </a:pPr>
            <a:r>
              <a:rPr lang="en-US" dirty="0" smtClean="0"/>
              <a:t>Archimedes </a:t>
            </a:r>
          </a:p>
          <a:p>
            <a:pPr algn="ctr">
              <a:buNone/>
            </a:pPr>
            <a:r>
              <a:rPr lang="en-US" dirty="0" smtClean="0"/>
              <a:t>Ptolemy </a:t>
            </a:r>
          </a:p>
          <a:p>
            <a:pPr algn="ctr">
              <a:buNone/>
            </a:pPr>
            <a:r>
              <a:rPr lang="en-US" dirty="0" smtClean="0"/>
              <a:t>Hippocrates</a:t>
            </a:r>
          </a:p>
          <a:p>
            <a:pPr algn="ctr">
              <a:buNone/>
            </a:pPr>
            <a:r>
              <a:rPr lang="en-US" dirty="0" smtClean="0"/>
              <a:t>Democritus </a:t>
            </a:r>
          </a:p>
          <a:p>
            <a:pPr algn="ctr">
              <a:buNone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810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Let’s </a:t>
            </a:r>
            <a:r>
              <a:rPr lang="en-US" sz="4400" dirty="0"/>
              <a:t>try Time</a:t>
            </a:r>
            <a:r>
              <a:rPr lang="en-US" sz="4400" baseline="30000" dirty="0"/>
              <a:t>2</a:t>
            </a:r>
            <a:r>
              <a:rPr lang="en-US" sz="4400" dirty="0"/>
              <a:t>/Dist</a:t>
            </a:r>
            <a:r>
              <a:rPr lang="en-US" sz="4400" baseline="30000" dirty="0"/>
              <a:t>3</a:t>
            </a:r>
            <a:r>
              <a:rPr lang="en-US" sz="4400" dirty="0"/>
              <a:t> ratios</a:t>
            </a:r>
            <a:r>
              <a:rPr lang="en-US" sz="4400" dirty="0">
                <a:solidFill>
                  <a:schemeClr val="tx2"/>
                </a:solidFill>
              </a:rPr>
              <a:t>:</a:t>
            </a:r>
          </a:p>
        </p:txBody>
      </p:sp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828800"/>
            <a:ext cx="783492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33400" y="5297269"/>
            <a:ext cx="8106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Ratios are very steady!  ≈ </a:t>
            </a:r>
            <a:r>
              <a:rPr lang="en-US" sz="3600" dirty="0" smtClean="0">
                <a:solidFill>
                  <a:srgbClr val="00B050"/>
                </a:solidFill>
                <a:latin typeface="Arial Black" pitchFamily="34" charset="0"/>
              </a:rPr>
              <a:t>3.980*10</a:t>
            </a:r>
            <a:r>
              <a:rPr lang="en-US" sz="3600" baseline="30000" dirty="0" smtClean="0">
                <a:solidFill>
                  <a:srgbClr val="00B050"/>
                </a:solidFill>
                <a:latin typeface="Arial Black" pitchFamily="34" charset="0"/>
              </a:rPr>
              <a:t>-2</a:t>
            </a:r>
            <a:endParaRPr lang="en-US" sz="3600" dirty="0" smtClean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38200"/>
            <a:ext cx="5867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981200" y="6059269"/>
            <a:ext cx="5160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+mn-lt"/>
              </a:rPr>
              <a:t>Nearly perfectly linear!</a:t>
            </a:r>
          </a:p>
        </p:txBody>
      </p:sp>
      <p:sp>
        <p:nvSpPr>
          <p:cNvPr id="6" name="Rectangle 5"/>
          <p:cNvSpPr/>
          <p:nvPr/>
        </p:nvSpPr>
        <p:spPr>
          <a:xfrm>
            <a:off x="2730550" y="76200"/>
            <a:ext cx="4072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Time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 vs.  Distance</a:t>
            </a:r>
            <a:r>
              <a:rPr lang="en-US" sz="3200" baseline="30000" dirty="0" smtClean="0"/>
              <a:t>3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2667000" y="914400"/>
            <a:ext cx="403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7200" dirty="0"/>
              <a:t>Eureka!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27432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Power-Law Relationship!</a:t>
            </a:r>
            <a:endParaRPr lang="en-US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332038"/>
            <a:ext cx="8686800" cy="1782762"/>
          </a:xfrm>
        </p:spPr>
        <p:txBody>
          <a:bodyPr/>
          <a:lstStyle/>
          <a:p>
            <a:r>
              <a:rPr lang="en-US" dirty="0" smtClean="0"/>
              <a:t>========================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86800" cy="1600200"/>
          </a:xfrm>
        </p:spPr>
        <p:txBody>
          <a:bodyPr/>
          <a:lstStyle/>
          <a:p>
            <a:pPr algn="ctr">
              <a:buNone/>
            </a:pPr>
            <a:endParaRPr lang="en-US" sz="1400" b="1" dirty="0" smtClean="0"/>
          </a:p>
          <a:p>
            <a:pPr algn="ctr">
              <a:buNone/>
            </a:pPr>
            <a:r>
              <a:rPr lang="en-US" sz="4400" dirty="0" err="1" smtClean="0"/>
              <a:t>Kepler’s</a:t>
            </a:r>
            <a:r>
              <a:rPr lang="en-US" sz="4400" dirty="0" smtClean="0"/>
              <a:t> 3</a:t>
            </a:r>
            <a:r>
              <a:rPr lang="en-US" sz="4400" baseline="30000" dirty="0" smtClean="0"/>
              <a:t>rd</a:t>
            </a:r>
            <a:r>
              <a:rPr lang="en-US" sz="4400" dirty="0" smtClean="0"/>
              <a:t> Law - Logarithmically</a:t>
            </a:r>
          </a:p>
          <a:p>
            <a:pPr algn="ctr">
              <a:buNone/>
            </a:pPr>
            <a:r>
              <a:rPr lang="en-US" dirty="0" smtClean="0"/>
              <a:t>--------------------------------------------------------------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1595497"/>
            <a:ext cx="7162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But the supposed process of discovery outlined above was </a:t>
            </a:r>
            <a:r>
              <a:rPr lang="en-US" sz="3200" dirty="0" smtClean="0">
                <a:latin typeface="Arial Black" pitchFamily="34" charset="0"/>
              </a:rPr>
              <a:t>not</a:t>
            </a:r>
            <a:r>
              <a:rPr lang="en-US" sz="3200" dirty="0" smtClean="0"/>
              <a:t> the way Kepler actually worked it out. </a:t>
            </a:r>
          </a:p>
          <a:p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609600"/>
            <a:ext cx="7239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/>
              <a:t>Kepler was inspired by </a:t>
            </a:r>
            <a:r>
              <a:rPr lang="en-US" sz="3000" b="1" dirty="0" smtClean="0">
                <a:latin typeface="Arial Black" pitchFamily="34" charset="0"/>
              </a:rPr>
              <a:t>Pythagoras </a:t>
            </a:r>
            <a:r>
              <a:rPr lang="en-US" sz="3000" dirty="0" smtClean="0"/>
              <a:t>who was the first to make the </a:t>
            </a:r>
            <a:r>
              <a:rPr lang="en-US" sz="3000" u="sng" dirty="0" smtClean="0"/>
              <a:t>connection</a:t>
            </a:r>
            <a:r>
              <a:rPr lang="en-US" sz="3000" dirty="0" smtClean="0"/>
              <a:t> between </a:t>
            </a:r>
            <a:r>
              <a:rPr lang="en-US" sz="3000" b="1" dirty="0" smtClean="0">
                <a:latin typeface="Arial Black" pitchFamily="34" charset="0"/>
              </a:rPr>
              <a:t>mathematics and music       </a:t>
            </a:r>
            <a:r>
              <a:rPr lang="en-US" sz="3000" dirty="0" smtClean="0"/>
              <a:t>in the 6th century BC in ancient Greece.</a:t>
            </a:r>
          </a:p>
          <a:p>
            <a:endParaRPr lang="en-US" sz="3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609600" y="44958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This would lead to the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Law via </a:t>
            </a:r>
            <a:r>
              <a:rPr lang="en-US" sz="2800" b="1" dirty="0" smtClean="0">
                <a:latin typeface="Arial Black" pitchFamily="34" charset="0"/>
              </a:rPr>
              <a:t>Logarithms!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2200" y="457200"/>
            <a:ext cx="441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Pythagorean Tuning</a:t>
            </a:r>
            <a:endParaRPr lang="en-US" sz="3200" dirty="0" smtClean="0"/>
          </a:p>
        </p:txBody>
      </p:sp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57338"/>
            <a:ext cx="7849632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143000"/>
            <a:ext cx="8077200" cy="36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/>
              <a:t>Pythagorean Tuning</a:t>
            </a:r>
            <a:r>
              <a:rPr lang="en-US" sz="3200" dirty="0" smtClean="0"/>
              <a:t> is a system of musical tuning in which the frequency ratios of all intervals are based on the ratio </a:t>
            </a:r>
            <a:r>
              <a:rPr lang="en-US" sz="3200" b="1" dirty="0" smtClean="0">
                <a:latin typeface="Arial Black" pitchFamily="34" charset="0"/>
              </a:rPr>
              <a:t>3/2</a:t>
            </a:r>
            <a:r>
              <a:rPr lang="en-US" sz="3200" dirty="0" smtClean="0"/>
              <a:t> plus some adjustments up or down using the factors 2/1, 1/2, and 2/3.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219200"/>
            <a:ext cx="8077200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/>
              <a:t>For the ancient Greeks, integral whole numbers represent beauty, perfection, and harmony of sound as well (music).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5638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The Great </a:t>
            </a:r>
            <a:r>
              <a:rPr lang="en-US" b="1" dirty="0" smtClean="0">
                <a:latin typeface="Arial Black" pitchFamily="34" charset="0"/>
              </a:rPr>
              <a:t>Library of Alexandria </a:t>
            </a:r>
            <a:r>
              <a:rPr lang="en-US" dirty="0" smtClean="0"/>
              <a:t>in Egypt, was one of the largest and most significant libraries of the ancient world.</a:t>
            </a:r>
          </a:p>
          <a:p>
            <a:pPr>
              <a:buNone/>
            </a:pPr>
            <a:r>
              <a:rPr lang="en-US" dirty="0" smtClean="0"/>
              <a:t>    </a:t>
            </a:r>
          </a:p>
          <a:p>
            <a:pPr>
              <a:buNone/>
            </a:pPr>
            <a:r>
              <a:rPr lang="en-US" dirty="0" smtClean="0"/>
              <a:t>   It had a research institution.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It had about 200,000 scrolls (books).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2600" y="1981200"/>
            <a:ext cx="5791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 smtClean="0"/>
              <a:t>Kepler in search of </a:t>
            </a:r>
            <a:r>
              <a:rPr lang="en-US" sz="3800" b="1" dirty="0" smtClean="0"/>
              <a:t>Harmony of the Planets</a:t>
            </a:r>
            <a:endParaRPr lang="en-US" sz="3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1108770"/>
            <a:ext cx="7162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Deprived of Statistical </a:t>
            </a:r>
            <a:r>
              <a:rPr lang="en-US" sz="3200" b="1" dirty="0" smtClean="0"/>
              <a:t>Data Analysis </a:t>
            </a:r>
            <a:r>
              <a:rPr lang="en-US" sz="3200" dirty="0" smtClean="0"/>
              <a:t>such as Linear Regression.</a:t>
            </a:r>
          </a:p>
          <a:p>
            <a:endParaRPr lang="en-US" sz="3200" dirty="0" smtClean="0"/>
          </a:p>
          <a:p>
            <a:r>
              <a:rPr lang="en-US" sz="3200" dirty="0" smtClean="0"/>
              <a:t>Unable to draw a </a:t>
            </a:r>
            <a:r>
              <a:rPr lang="en-US" sz="3200" b="1" dirty="0" smtClean="0"/>
              <a:t>chart</a:t>
            </a:r>
            <a:r>
              <a:rPr lang="en-US" sz="3200" dirty="0" smtClean="0"/>
              <a:t>.</a:t>
            </a:r>
          </a:p>
          <a:p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1443097"/>
            <a:ext cx="7848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Kepler have been decisively </a:t>
            </a:r>
            <a:r>
              <a:rPr lang="en-US" sz="3200" b="1" dirty="0" smtClean="0">
                <a:latin typeface="Arial Black" pitchFamily="34" charset="0"/>
              </a:rPr>
              <a:t>aided</a:t>
            </a:r>
            <a:r>
              <a:rPr lang="en-US" sz="3200" dirty="0" smtClean="0"/>
              <a:t> by the recent</a:t>
            </a:r>
            <a:r>
              <a:rPr lang="en-US" sz="3200" b="1" dirty="0" smtClean="0">
                <a:latin typeface="Arial Black" pitchFamily="34" charset="0"/>
              </a:rPr>
              <a:t> mathematical invention of Logarithms </a:t>
            </a:r>
            <a:r>
              <a:rPr lang="en-US" sz="3200" dirty="0" smtClean="0"/>
              <a:t>just a few years before his discovery of the third law.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838200"/>
            <a:ext cx="8534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John Napier </a:t>
            </a:r>
            <a:r>
              <a:rPr lang="en-US" sz="3200" dirty="0" smtClean="0"/>
              <a:t>of Scotland in 1614 published a book regarding the invention of </a:t>
            </a:r>
            <a:r>
              <a:rPr lang="en-US" sz="3200" u="sng" dirty="0" smtClean="0"/>
              <a:t>logarithms</a:t>
            </a:r>
            <a:r>
              <a:rPr lang="en-US" sz="3200" dirty="0" smtClean="0"/>
              <a:t>. </a:t>
            </a:r>
          </a:p>
          <a:p>
            <a:endParaRPr lang="en-US" sz="3200" dirty="0" smtClean="0"/>
          </a:p>
          <a:p>
            <a:r>
              <a:rPr lang="en-US" sz="3200" b="1" dirty="0" err="1" smtClean="0">
                <a:latin typeface="Arial Black" pitchFamily="34" charset="0"/>
              </a:rPr>
              <a:t>Joost</a:t>
            </a:r>
            <a:r>
              <a:rPr lang="en-US" sz="3200" b="1" dirty="0" smtClean="0">
                <a:latin typeface="Arial Black" pitchFamily="34" charset="0"/>
              </a:rPr>
              <a:t> </a:t>
            </a:r>
            <a:r>
              <a:rPr lang="en-US" sz="3200" b="1" dirty="0" err="1" smtClean="0">
                <a:latin typeface="Arial Black" pitchFamily="34" charset="0"/>
              </a:rPr>
              <a:t>Bürgi</a:t>
            </a:r>
            <a:r>
              <a:rPr lang="en-US" sz="3200" b="1" dirty="0" smtClean="0">
                <a:latin typeface="Arial Black" pitchFamily="34" charset="0"/>
              </a:rPr>
              <a:t> </a:t>
            </a:r>
            <a:r>
              <a:rPr lang="en-US" sz="3200" dirty="0" smtClean="0"/>
              <a:t>of Switzerland also published his own work on </a:t>
            </a:r>
            <a:r>
              <a:rPr lang="en-US" sz="3200" u="sng" dirty="0" smtClean="0"/>
              <a:t>logarithms</a:t>
            </a:r>
            <a:r>
              <a:rPr lang="en-US" sz="3200" dirty="0" smtClean="0"/>
              <a:t> around that time.</a:t>
            </a:r>
          </a:p>
          <a:p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0725" y="102642"/>
            <a:ext cx="4867275" cy="667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1600200"/>
            <a:ext cx="4953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Kepler was well-aware of </a:t>
            </a:r>
            <a:r>
              <a:rPr lang="en-US" sz="3200" dirty="0" err="1" smtClean="0"/>
              <a:t>Bürgi</a:t>
            </a:r>
            <a:r>
              <a:rPr lang="en-US" sz="3200" dirty="0" smtClean="0"/>
              <a:t> &amp; Napier Logarithms discovery, and he often communicated with them.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530453"/>
            <a:ext cx="8229600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smtClean="0"/>
              <a:t>An alternative form of </a:t>
            </a:r>
            <a:r>
              <a:rPr lang="en-US" sz="3200" u="sng" dirty="0" err="1" smtClean="0"/>
              <a:t>Kepler’s</a:t>
            </a:r>
            <a:r>
              <a:rPr lang="en-US" sz="3200" u="sng" dirty="0" smtClean="0"/>
              <a:t> 3</a:t>
            </a:r>
            <a:r>
              <a:rPr lang="en-US" sz="3200" u="sng" baseline="30000" dirty="0" smtClean="0"/>
              <a:t>rd</a:t>
            </a:r>
            <a:r>
              <a:rPr lang="en-US" sz="3200" u="sng" dirty="0" smtClean="0"/>
              <a:t> Law:</a:t>
            </a:r>
          </a:p>
          <a:p>
            <a:endParaRPr lang="en-US" sz="2400" dirty="0" smtClean="0"/>
          </a:p>
          <a:p>
            <a:endParaRPr lang="en-US" sz="1000" dirty="0" smtClean="0"/>
          </a:p>
          <a:p>
            <a:r>
              <a:rPr lang="en-US" sz="3200" dirty="0" smtClean="0"/>
              <a:t>T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= K*D</a:t>
            </a:r>
            <a:r>
              <a:rPr lang="en-US" sz="3200" baseline="30000" dirty="0" smtClean="0"/>
              <a:t>3</a:t>
            </a:r>
            <a:endParaRPr lang="en-US" sz="3200" dirty="0" smtClean="0"/>
          </a:p>
          <a:p>
            <a:endParaRPr lang="en-US" sz="2400" dirty="0" smtClean="0"/>
          </a:p>
          <a:p>
            <a:r>
              <a:rPr lang="en-US" sz="3200" dirty="0" smtClean="0"/>
              <a:t>Let us apply logarithm to both sides:</a:t>
            </a:r>
          </a:p>
          <a:p>
            <a:endParaRPr lang="en-US" sz="2400" dirty="0" smtClean="0"/>
          </a:p>
          <a:p>
            <a:r>
              <a:rPr lang="en-US" sz="3200" dirty="0" smtClean="0"/>
              <a:t>Log(T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) = Log(K*D</a:t>
            </a:r>
            <a:r>
              <a:rPr lang="en-US" sz="3200" baseline="30000" dirty="0" smtClean="0"/>
              <a:t>3</a:t>
            </a:r>
            <a:r>
              <a:rPr lang="en-US" sz="3200" dirty="0" smtClean="0"/>
              <a:t>)</a:t>
            </a:r>
          </a:p>
          <a:p>
            <a:r>
              <a:rPr lang="en-US" sz="2400" dirty="0" smtClean="0"/>
              <a:t> </a:t>
            </a:r>
          </a:p>
          <a:p>
            <a:r>
              <a:rPr lang="en-US" sz="3200" dirty="0" smtClean="0"/>
              <a:t>2*Log(T) = Log(K) + 3*Log(D)</a:t>
            </a:r>
          </a:p>
          <a:p>
            <a:r>
              <a:rPr lang="en-US" sz="2400" dirty="0" smtClean="0"/>
              <a:t> </a:t>
            </a:r>
          </a:p>
          <a:p>
            <a:r>
              <a:rPr lang="en-US" sz="3200" dirty="0" smtClean="0"/>
              <a:t>Log(Time) = Log(K)/2 + (</a:t>
            </a:r>
            <a:r>
              <a:rPr lang="en-US" sz="3200" dirty="0" smtClean="0">
                <a:latin typeface="Arial Black" pitchFamily="34" charset="0"/>
              </a:rPr>
              <a:t>3/2</a:t>
            </a:r>
            <a:r>
              <a:rPr lang="en-US" sz="3200" dirty="0" smtClean="0"/>
              <a:t>)*Log(Distance) 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1066800"/>
            <a:ext cx="76962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Hence, </a:t>
            </a:r>
            <a:r>
              <a:rPr lang="en-US" sz="3200" dirty="0" err="1" smtClean="0"/>
              <a:t>Kepler's</a:t>
            </a:r>
            <a:r>
              <a:rPr lang="en-US" sz="3200" dirty="0" smtClean="0"/>
              <a:t> 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 Law asserts that the </a:t>
            </a:r>
            <a:r>
              <a:rPr lang="en-US" sz="3200" b="1" dirty="0" smtClean="0">
                <a:latin typeface="Arial Black" pitchFamily="34" charset="0"/>
              </a:rPr>
              <a:t>Log-transformed data</a:t>
            </a:r>
            <a:r>
              <a:rPr lang="en-US" sz="3200" dirty="0" smtClean="0">
                <a:latin typeface="Arial Black" pitchFamily="34" charset="0"/>
              </a:rPr>
              <a:t> </a:t>
            </a:r>
            <a:r>
              <a:rPr lang="en-US" sz="3200" dirty="0" smtClean="0"/>
              <a:t>has a simple linear relationship on the scatter plot of    Log(Time) as a function of Log(Distance)              with a </a:t>
            </a:r>
            <a:r>
              <a:rPr lang="en-US" sz="3200" b="1" dirty="0" smtClean="0"/>
              <a:t>slope value of </a:t>
            </a:r>
            <a:r>
              <a:rPr lang="en-US" sz="3200" dirty="0" smtClean="0">
                <a:latin typeface="Arial Black" pitchFamily="34" charset="0"/>
              </a:rPr>
              <a:t>3/2</a:t>
            </a:r>
            <a:r>
              <a:rPr lang="en-US" sz="3200" dirty="0" smtClean="0"/>
              <a:t>.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381000"/>
            <a:ext cx="685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Somehow, Kepler is able to calculate the ‘</a:t>
            </a:r>
            <a:r>
              <a:rPr lang="en-US" sz="3200" b="1" dirty="0" smtClean="0"/>
              <a:t>slope</a:t>
            </a:r>
            <a:r>
              <a:rPr lang="en-US" sz="3200" dirty="0" smtClean="0"/>
              <a:t>’ for the Log-transformed data of the 6 known planets:</a:t>
            </a:r>
            <a:endParaRPr lang="en-US" sz="3200" dirty="0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362200"/>
            <a:ext cx="5922300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41493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Kepler calculates ratios (slopes) of the Log-transformed planetary data for any two generic planets A and B:</a:t>
            </a:r>
          </a:p>
          <a:p>
            <a:r>
              <a:rPr lang="en-US" sz="2800" dirty="0" smtClean="0"/>
              <a:t> </a:t>
            </a:r>
          </a:p>
          <a:p>
            <a:r>
              <a:rPr lang="en-US" sz="2800" dirty="0" smtClean="0"/>
              <a:t>Log(T</a:t>
            </a:r>
            <a:r>
              <a:rPr lang="en-US" sz="2800" baseline="-25000" dirty="0" smtClean="0"/>
              <a:t>A</a:t>
            </a:r>
            <a:r>
              <a:rPr lang="en-US" sz="2800" dirty="0" smtClean="0"/>
              <a:t>) = Log(K)/2 + (</a:t>
            </a:r>
            <a:r>
              <a:rPr lang="en-US" sz="2800" b="1" dirty="0" smtClean="0"/>
              <a:t>3/2</a:t>
            </a:r>
            <a:r>
              <a:rPr lang="en-US" sz="2800" dirty="0" smtClean="0"/>
              <a:t>)*Log(D</a:t>
            </a:r>
            <a:r>
              <a:rPr lang="en-US" sz="2800" baseline="-25000" dirty="0" smtClean="0"/>
              <a:t>A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Log(T</a:t>
            </a:r>
            <a:r>
              <a:rPr lang="en-US" sz="2800" baseline="-25000" dirty="0" smtClean="0"/>
              <a:t>B</a:t>
            </a:r>
            <a:r>
              <a:rPr lang="en-US" sz="2800" dirty="0" smtClean="0"/>
              <a:t>) = Log(K)/2 + (</a:t>
            </a:r>
            <a:r>
              <a:rPr lang="en-US" sz="2800" b="1" dirty="0" smtClean="0"/>
              <a:t>3/2</a:t>
            </a:r>
            <a:r>
              <a:rPr lang="en-US" sz="2800" dirty="0" smtClean="0"/>
              <a:t>)*Log(D</a:t>
            </a:r>
            <a:r>
              <a:rPr lang="en-US" sz="2800" baseline="-25000" dirty="0" smtClean="0"/>
              <a:t>B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 </a:t>
            </a:r>
          </a:p>
          <a:p>
            <a:r>
              <a:rPr lang="en-US" sz="2800" dirty="0" smtClean="0"/>
              <a:t>Subtracting the 2nd equation from the 1st equation,     we get: </a:t>
            </a:r>
          </a:p>
          <a:p>
            <a:r>
              <a:rPr lang="en-US" sz="3200" dirty="0" smtClean="0"/>
              <a:t> </a:t>
            </a:r>
          </a:p>
          <a:p>
            <a:r>
              <a:rPr lang="en-US" sz="2800" dirty="0" smtClean="0"/>
              <a:t>Log(T</a:t>
            </a:r>
            <a:r>
              <a:rPr lang="en-US" sz="2800" baseline="-25000" dirty="0" smtClean="0"/>
              <a:t>A</a:t>
            </a:r>
            <a:r>
              <a:rPr lang="en-US" sz="2800" dirty="0" smtClean="0"/>
              <a:t>) – Log(T</a:t>
            </a:r>
            <a:r>
              <a:rPr lang="en-US" sz="2800" baseline="-25000" dirty="0" smtClean="0"/>
              <a:t>B</a:t>
            </a:r>
            <a:r>
              <a:rPr lang="en-US" sz="2800" dirty="0" smtClean="0"/>
              <a:t>) = (3/2)*[Log(D</a:t>
            </a:r>
            <a:r>
              <a:rPr lang="en-US" sz="2800" baseline="-25000" dirty="0" smtClean="0"/>
              <a:t>A</a:t>
            </a:r>
            <a:r>
              <a:rPr lang="en-US" sz="2800" dirty="0" smtClean="0"/>
              <a:t>) – Log(D</a:t>
            </a:r>
            <a:r>
              <a:rPr lang="en-US" sz="2800" baseline="-25000" dirty="0" smtClean="0"/>
              <a:t>B</a:t>
            </a:r>
            <a:r>
              <a:rPr lang="en-US" sz="2800" dirty="0" smtClean="0"/>
              <a:t>)]</a:t>
            </a:r>
          </a:p>
          <a:p>
            <a:r>
              <a:rPr lang="en-US" sz="3600" dirty="0" smtClean="0"/>
              <a:t> </a:t>
            </a:r>
          </a:p>
          <a:p>
            <a:r>
              <a:rPr lang="en-US" sz="2800" dirty="0" smtClean="0"/>
              <a:t> Log(T</a:t>
            </a:r>
            <a:r>
              <a:rPr lang="en-US" sz="2800" baseline="-25000" dirty="0" smtClean="0"/>
              <a:t>A</a:t>
            </a:r>
            <a:r>
              <a:rPr lang="en-US" sz="2800" dirty="0" smtClean="0"/>
              <a:t>) –  Log(T</a:t>
            </a:r>
            <a:r>
              <a:rPr lang="en-US" sz="2800" baseline="-25000" dirty="0" smtClean="0"/>
              <a:t>B</a:t>
            </a:r>
            <a:r>
              <a:rPr lang="en-US" sz="2800" dirty="0" smtClean="0"/>
              <a:t>)          ΔY </a:t>
            </a:r>
          </a:p>
          <a:p>
            <a:r>
              <a:rPr lang="en-US" sz="2800" dirty="0" smtClean="0"/>
              <a:t>-------------------------   =   ------   =  Slope  =  </a:t>
            </a:r>
            <a:r>
              <a:rPr lang="en-US" sz="2800" b="1" dirty="0" smtClean="0">
                <a:latin typeface="Arial Black" pitchFamily="34" charset="0"/>
              </a:rPr>
              <a:t>3/2</a:t>
            </a:r>
            <a:endParaRPr lang="en-US" sz="2800" dirty="0" smtClean="0">
              <a:latin typeface="Arial Black" pitchFamily="34" charset="0"/>
            </a:endParaRPr>
          </a:p>
          <a:p>
            <a:r>
              <a:rPr lang="en-US" sz="2800" dirty="0" smtClean="0"/>
              <a:t> Log(D</a:t>
            </a:r>
            <a:r>
              <a:rPr lang="en-US" sz="2800" baseline="-25000" dirty="0" smtClean="0"/>
              <a:t>A</a:t>
            </a:r>
            <a:r>
              <a:rPr lang="en-US" sz="2800" dirty="0" smtClean="0"/>
              <a:t>) – Log(D</a:t>
            </a:r>
            <a:r>
              <a:rPr lang="en-US" sz="2800" baseline="-25000" dirty="0" smtClean="0"/>
              <a:t>B</a:t>
            </a:r>
            <a:r>
              <a:rPr lang="en-US" sz="2800" dirty="0" smtClean="0"/>
              <a:t>)          ΔX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7985</TotalTime>
  <Words>4425</Words>
  <Application>Microsoft Office PowerPoint</Application>
  <PresentationFormat>On-screen Show (4:3)</PresentationFormat>
  <Paragraphs>736</Paragraphs>
  <Slides>232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232</vt:i4>
      </vt:variant>
    </vt:vector>
  </HeadingPairs>
  <TitlesOfParts>
    <vt:vector size="233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========================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========================</vt:lpstr>
      <vt:lpstr>Slide 60</vt:lpstr>
      <vt:lpstr>Slide 61</vt:lpstr>
      <vt:lpstr>Slide 62</vt:lpstr>
      <vt:lpstr>Facts  Planets’ orbital time period (days)</vt:lpstr>
      <vt:lpstr>Slide 64</vt:lpstr>
      <vt:lpstr>Slide 65</vt:lpstr>
      <vt:lpstr>Slide 66</vt:lpstr>
      <vt:lpstr>The data available to Kepler</vt:lpstr>
      <vt:lpstr>Slide 68</vt:lpstr>
      <vt:lpstr>Slide 69</vt:lpstr>
      <vt:lpstr>Chart not available to Kepler</vt:lpstr>
      <vt:lpstr>Slide 71</vt:lpstr>
      <vt:lpstr>Slide 72</vt:lpstr>
      <vt:lpstr>Let us attempt to transform the 2 variables so as to obtain a Linear Relationship:</vt:lpstr>
      <vt:lpstr>Why?  Because Linear Relationship  would imply some PREDICTABILITY.</vt:lpstr>
      <vt:lpstr>Let’s try simple Time/Distance ratios:</vt:lpstr>
      <vt:lpstr>Slide 76</vt:lpstr>
      <vt:lpstr>Let’s try Time/Dist2 ratios:</vt:lpstr>
      <vt:lpstr>Slide 78</vt:lpstr>
      <vt:lpstr>Slide 79</vt:lpstr>
      <vt:lpstr>Slide 80</vt:lpstr>
      <vt:lpstr>Slide 81</vt:lpstr>
      <vt:lpstr>Slide 82</vt:lpstr>
      <vt:lpstr>========================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========================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========================</vt:lpstr>
      <vt:lpstr>The Implication of Kepler 3rd Law to the Speed of the Planets --------------------------------------------</vt:lpstr>
      <vt:lpstr> How fast do the planets move? (according to Kepler’s 3rd Law)</vt:lpstr>
      <vt:lpstr>First, let us notice that: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========================</vt:lpstr>
      <vt:lpstr>Slide 148</vt:lpstr>
      <vt:lpstr>Slide 149</vt:lpstr>
      <vt:lpstr>Slide 150</vt:lpstr>
      <vt:lpstr>Slide 151</vt:lpstr>
      <vt:lpstr>Slide 152</vt:lpstr>
      <vt:lpstr>========================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========================</vt:lpstr>
      <vt:lpstr>The Rise and Fall of  Bode’s Law</vt:lpstr>
      <vt:lpstr>Slide 165</vt:lpstr>
      <vt:lpstr>The Solar System</vt:lpstr>
      <vt:lpstr>Slide 167</vt:lpstr>
      <vt:lpstr>The Positions of 6 Planets</vt:lpstr>
      <vt:lpstr>Slide 169</vt:lpstr>
      <vt:lpstr>Slide 170</vt:lpstr>
      <vt:lpstr>Slide 171</vt:lpstr>
      <vt:lpstr>Slide 172</vt:lpstr>
      <vt:lpstr>Distance = 4 +3x2n   n = {-∞, 0, 1, 2, 3, … }   More compact:   Distance = 4 + 3x2{ -∞, 0, 1, 2, 3, … }    More concise:  4+3x2-∞,  4+3x20,  4+3x21,  4+3x22,  4+3x23, …</vt:lpstr>
      <vt:lpstr>Bode’s Law:</vt:lpstr>
      <vt:lpstr>The idea is excellent for Mercury, Venus, Earth, Mars,  but wrong for Jupiter, Saturn,  unless… we assume that there exists a hidden planet somewhere between Mars and Jupiter!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Clearly, Bode’s Law is just a mathematical coincidence rather than an authentic and valid law of nature.</vt:lpstr>
      <vt:lpstr>But…if Bode’s Law is a fallacy…  then how could its tremendous success in discovering Ceres of the Asteroid Belt be explained?  Didn’t Bode successfully hint at Ceres?!</vt:lpstr>
      <vt:lpstr> Well…  Could we find Ceres without Bode’s help?!</vt:lpstr>
      <vt:lpstr>Yes!</vt:lpstr>
      <vt:lpstr>Indeed we can find Ceres via the pattern in the actual spacing of the planets!  </vt:lpstr>
      <vt:lpstr>The  statistical  hint is provided via the set of ratios of successive distances.</vt:lpstr>
      <vt:lpstr>Ratios of distances, absent any planet between Mars and Jupiter (no Asteroid Belt)</vt:lpstr>
      <vt:lpstr>The relatively large ratio of 3.4 for Jupiter/Mars is an outlier, possibly indicating some anomaly in the system.  This table shows that Jupiter represents a quantum jump in terms distancing itself from the Sun.   Or this could hint at a possible missing planet between Mars and Jupiter!</vt:lpstr>
      <vt:lpstr>The gap between the 4 inner planets and the 4 outer ones is quite apparent.</vt:lpstr>
      <vt:lpstr>Let us then place an imaginary planet between Mars and Jupiter using the average value of these ratios.  Where would that planet be?  Let’s calculate! </vt:lpstr>
      <vt:lpstr>Average  =  (1.9 + 1.4 + 1.5 + 1.8 + 2.0 + 1.6 + 1.3)/7 = 1.64   Excluding the abnormal ratio of 3.4 for Jupiter/Mars.  (For the simple reason that these two planets are not believed to be adjacent, and that a hidden planet exists in between them).</vt:lpstr>
      <vt:lpstr>We shall estimate the location of this hidden planet either forward from Mars or backward from Jupiter, using the ratio 1.64.</vt:lpstr>
      <vt:lpstr>        Forward from Mars as:           (15.2)*(1.64) = 25.0</vt:lpstr>
      <vt:lpstr>Backward from Jupiter as in the solution to the equation:   (Hidden)*(1.64) = (52.0)   leading to the value of  (Hidden) = (52.0)/(1.64) = 31.7</vt:lpstr>
      <vt:lpstr>A compromise between the value of 25.0 and the value of 31.7 is given by their average value:  (25.0 + 31.7)/2 = 28.3</vt:lpstr>
      <vt:lpstr>We estimated a hidden planet at 28.3   Then we found Ceres at 27.7   Good  job!  27.7 ≈ 28.3</vt:lpstr>
      <vt:lpstr>Ratios appear orderly now with an added hidden planet orbiting at a distance of 28.3, without any outliers.</vt:lpstr>
      <vt:lpstr>Logarithmic Perspective of Ceres ---------------------------------------------</vt:lpstr>
      <vt:lpstr>The Logarithms of the distances demonstrate approximately an even and balanced spread of the planets around the Sun:</vt:lpstr>
      <vt:lpstr>But absence of Ceres would create a visual gap and would provide us with a hint about its existence.</vt:lpstr>
      <vt:lpstr>Slide 210</vt:lpstr>
      <vt:lpstr>In conclusion:   The supposed discovery of the hidden planet Ceres between Mars and Jupiter could have been made independently of the formulation of Bode’s Law!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========================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========================</vt:lpstr>
      <vt:lpstr>Slide 231</vt:lpstr>
      <vt:lpstr>Slide 232</vt:lpstr>
    </vt:vector>
  </TitlesOfParts>
  <Company>BL Institute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 Kossosky</dc:creator>
  <cp:lastModifiedBy>Alex</cp:lastModifiedBy>
  <cp:revision>539</cp:revision>
  <dcterms:created xsi:type="dcterms:W3CDTF">2014-08-10T12:59:06Z</dcterms:created>
  <dcterms:modified xsi:type="dcterms:W3CDTF">2022-09-29T19:16:44Z</dcterms:modified>
</cp:coreProperties>
</file>